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handoutMasterIdLst>
    <p:handoutMasterId r:id="rId16"/>
  </p:handoutMasterIdLst>
  <p:sldIdLst>
    <p:sldId id="256" r:id="rId2"/>
    <p:sldId id="257" r:id="rId3"/>
    <p:sldId id="268" r:id="rId4"/>
    <p:sldId id="267" r:id="rId5"/>
    <p:sldId id="258" r:id="rId6"/>
    <p:sldId id="259" r:id="rId7"/>
    <p:sldId id="260" r:id="rId8"/>
    <p:sldId id="261" r:id="rId9"/>
    <p:sldId id="262" r:id="rId10"/>
    <p:sldId id="263" r:id="rId11"/>
    <p:sldId id="264" r:id="rId12"/>
    <p:sldId id="265" r:id="rId13"/>
    <p:sldId id="266" r:id="rId14"/>
  </p:sldIdLst>
  <p:sldSz cx="18288000" cy="10287000"/>
  <p:notesSz cx="6858000" cy="9144000"/>
  <p:embeddedFontLst>
    <p:embeddedFont>
      <p:font typeface="等线" panose="02010600030101010101" pitchFamily="2" charset="-122"/>
      <p:regular r:id="rId17"/>
      <p:bold r:id="rId18"/>
    </p:embeddedFont>
    <p:embeddedFont>
      <p:font typeface="Times New Roman Bold" panose="02030802070405020303" pitchFamily="18" charset="0"/>
      <p:regular r:id="rId19"/>
      <p:bold r:id="rId20"/>
    </p:embeddedFont>
    <p:embeddedFont>
      <p:font typeface="Times New Roman Italics" panose="02030502070405090303" pitchFamily="18" charset="0"/>
      <p:regular r:id="rId21"/>
      <p: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52" autoAdjust="0"/>
    <p:restoredTop sz="76659" autoAdjust="0"/>
  </p:normalViewPr>
  <p:slideViewPr>
    <p:cSldViewPr>
      <p:cViewPr>
        <p:scale>
          <a:sx n="84" d="100"/>
          <a:sy n="84" d="100"/>
        </p:scale>
        <p:origin x="1864" y="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120" d="100"/>
          <a:sy n="120" d="100"/>
        </p:scale>
        <p:origin x="5104"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0DDAC1D-E31D-E79A-700E-BCEC273127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a:extLst>
              <a:ext uri="{FF2B5EF4-FFF2-40B4-BE49-F238E27FC236}">
                <a16:creationId xmlns:a16="http://schemas.microsoft.com/office/drawing/2014/main" id="{B2011C97-BE6C-C1C8-5FDC-6B4F5B6C8FC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9BA850A-B34B-ED49-A659-98EFED4A491A}" type="datetimeFigureOut">
              <a:rPr kumimoji="1" lang="zh-CN" altLang="en-US" smtClean="0"/>
              <a:t>2025/4/24</a:t>
            </a:fld>
            <a:endParaRPr kumimoji="1" lang="zh-CN" altLang="en-US"/>
          </a:p>
        </p:txBody>
      </p:sp>
      <p:sp>
        <p:nvSpPr>
          <p:cNvPr id="4" name="页脚占位符 3">
            <a:extLst>
              <a:ext uri="{FF2B5EF4-FFF2-40B4-BE49-F238E27FC236}">
                <a16:creationId xmlns:a16="http://schemas.microsoft.com/office/drawing/2014/main" id="{B628784D-E448-2A27-4D87-B11E9BAC50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a:extLst>
              <a:ext uri="{FF2B5EF4-FFF2-40B4-BE49-F238E27FC236}">
                <a16:creationId xmlns:a16="http://schemas.microsoft.com/office/drawing/2014/main" id="{8B977806-D08E-6D43-1628-A0D5CBFC777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3A3F9D0-DB5B-A74D-A74C-164460FEDD9D}" type="slidenum">
              <a:rPr kumimoji="1" lang="zh-CN" altLang="en-US" smtClean="0"/>
              <a:t>‹#›</a:t>
            </a:fld>
            <a:endParaRPr kumimoji="1" lang="zh-CN" altLang="en-US"/>
          </a:p>
        </p:txBody>
      </p:sp>
    </p:spTree>
    <p:extLst>
      <p:ext uri="{BB962C8B-B14F-4D97-AF65-F5344CB8AC3E}">
        <p14:creationId xmlns:p14="http://schemas.microsoft.com/office/powerpoint/2010/main" val="107830796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C80B95-F12C-344B-B7BF-9F25B61E06F7}" type="datetimeFigureOut">
              <a:rPr kumimoji="1" lang="zh-CN" altLang="en-US" smtClean="0"/>
              <a:t>2025/4/24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6AEFA2-01B3-3144-9514-04FD31A71425}" type="slidenum">
              <a:rPr kumimoji="1" lang="zh-CN" altLang="en-US" smtClean="0"/>
              <a:t>‹#›</a:t>
            </a:fld>
            <a:endParaRPr kumimoji="1" lang="zh-CN" altLang="en-US"/>
          </a:p>
        </p:txBody>
      </p:sp>
    </p:spTree>
    <p:extLst>
      <p:ext uri="{BB962C8B-B14F-4D97-AF65-F5344CB8AC3E}">
        <p14:creationId xmlns:p14="http://schemas.microsoft.com/office/powerpoint/2010/main" val="2362918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1</a:t>
            </a:fld>
            <a:endParaRPr kumimoji="1" lang="zh-CN" altLang="en-US"/>
          </a:p>
        </p:txBody>
      </p:sp>
    </p:spTree>
    <p:extLst>
      <p:ext uri="{BB962C8B-B14F-4D97-AF65-F5344CB8AC3E}">
        <p14:creationId xmlns:p14="http://schemas.microsoft.com/office/powerpoint/2010/main" val="24238830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b="0" i="0" u="none" strike="noStrike" dirty="0">
                <a:effectLst/>
                <a:latin typeface="Inter"/>
              </a:rPr>
              <a:t>After setting up these constraints, we move on to the zero - knowledge proof process.</a:t>
            </a:r>
          </a:p>
          <a:p>
            <a:endParaRPr kumimoji="1" lang="en" altLang="zh-CN" b="0" i="0" u="none" strike="noStrike" dirty="0">
              <a:effectLst/>
              <a:latin typeface="Inter"/>
            </a:endParaRPr>
          </a:p>
          <a:p>
            <a:r>
              <a:rPr lang="en" altLang="zh-CN" b="0" i="0" u="none" strike="noStrike" dirty="0">
                <a:effectLst/>
                <a:latin typeface="Inter"/>
              </a:rPr>
              <a:t>First, we have the R1CS to QAP transformation. Here, we use Lagrange basic polynomials, It's designed to provide a mathematical way to verify the integrity of our constraints</a:t>
            </a:r>
          </a:p>
          <a:p>
            <a:endParaRPr kumimoji="1" lang="en" altLang="zh-CN" b="0" i="0" u="none" strike="noStrike" dirty="0">
              <a:effectLst/>
              <a:latin typeface="Inter"/>
            </a:endParaRPr>
          </a:p>
          <a:p>
            <a:r>
              <a:rPr kumimoji="1" lang="en-US" altLang="zh-CN" dirty="0"/>
              <a:t>At this table, we expand the dataset to the all prophecies, we can see the QAP result.</a:t>
            </a:r>
          </a:p>
          <a:p>
            <a:endParaRPr kumimoji="1" lang="en-US" altLang="zh-CN" dirty="0"/>
          </a:p>
          <a:p>
            <a:r>
              <a:rPr lang="en" altLang="zh-CN" b="0" i="0" u="none" strike="noStrike" dirty="0">
                <a:effectLst/>
                <a:latin typeface="Inter"/>
              </a:rPr>
              <a:t>Next is the trusted setup and key generation. We choose a value </a:t>
            </a:r>
            <a:r>
              <a:rPr lang="el-GR" altLang="zh-CN" b="0" i="1" u="none" strike="noStrike" dirty="0">
                <a:effectLst/>
                <a:latin typeface="KaTeX_Math"/>
              </a:rPr>
              <a:t>τ</a:t>
            </a:r>
            <a:r>
              <a:rPr lang="el-GR" altLang="zh-CN" b="0" i="0" u="none" strike="noStrike" dirty="0">
                <a:effectLst/>
                <a:latin typeface="Inter"/>
              </a:rPr>
              <a:t> </a:t>
            </a:r>
            <a:r>
              <a:rPr lang="en" altLang="zh-CN" b="0" i="0" u="none" strike="noStrike" dirty="0">
                <a:effectLst/>
                <a:latin typeface="Inter"/>
              </a:rPr>
              <a:t>from a finite field </a:t>
            </a:r>
            <a:r>
              <a:rPr lang="en" altLang="zh-CN" b="0" i="0" u="none" strike="noStrike" dirty="0" err="1">
                <a:effectLst/>
                <a:latin typeface="KaTeX_AMS"/>
              </a:rPr>
              <a:t>F</a:t>
            </a:r>
            <a:r>
              <a:rPr lang="en" altLang="zh-CN" b="0" i="1" u="none" strike="noStrike" dirty="0" err="1">
                <a:effectLst/>
                <a:latin typeface="KaTeX_Math"/>
              </a:rPr>
              <a:t>p</a:t>
            </a:r>
            <a:r>
              <a:rPr lang="en" altLang="zh-CN" b="0" i="0" u="none" strike="noStrike" dirty="0">
                <a:effectLst/>
                <a:latin typeface="KaTeX_Main"/>
              </a:rPr>
              <a:t>​</a:t>
            </a:r>
            <a:r>
              <a:rPr lang="en" altLang="zh-CN" b="0" i="0" u="none" strike="noStrike" dirty="0">
                <a:effectLst/>
                <a:latin typeface="Inter"/>
              </a:rPr>
              <a:t> and generate a set of values based on it. Then we create the public key </a:t>
            </a:r>
            <a:r>
              <a:rPr lang="en" altLang="zh-CN" b="0" i="1" u="none" strike="noStrike" dirty="0">
                <a:effectLst/>
                <a:latin typeface="KaTeX_Math"/>
              </a:rPr>
              <a:t>pk</a:t>
            </a:r>
            <a:r>
              <a:rPr lang="en" altLang="zh-CN" b="0" i="0" u="none" strike="noStrike" dirty="0">
                <a:effectLst/>
                <a:latin typeface="Inter"/>
              </a:rPr>
              <a:t> and the verification key </a:t>
            </a:r>
            <a:r>
              <a:rPr lang="en" altLang="zh-CN" b="0" i="1" u="none" strike="noStrike" dirty="0" err="1">
                <a:effectLst/>
                <a:latin typeface="KaTeX_Math"/>
              </a:rPr>
              <a:t>vk</a:t>
            </a:r>
            <a:r>
              <a:rPr kumimoji="1" lang="en-US" altLang="zh-CN" b="0" i="1" u="none" strike="noStrike" dirty="0">
                <a:effectLst/>
                <a:latin typeface="KaTeX_Math"/>
              </a:rPr>
              <a:t>, </a:t>
            </a:r>
            <a:r>
              <a:rPr lang="en" altLang="zh-CN" b="0" i="0" u="none" strike="noStrike" dirty="0">
                <a:effectLst/>
                <a:latin typeface="Inter"/>
              </a:rPr>
              <a:t>they are designed to  make sure that the </a:t>
            </a:r>
            <a:r>
              <a:rPr lang="en" altLang="zh-CN" b="0" i="0" u="none" strike="noStrike" dirty="0" err="1">
                <a:effectLst/>
                <a:latin typeface="Inter"/>
              </a:rPr>
              <a:t>zkp</a:t>
            </a:r>
            <a:r>
              <a:rPr lang="en" altLang="zh-CN" b="0" i="0" u="none" strike="noStrike" dirty="0">
                <a:effectLst/>
                <a:latin typeface="Inter"/>
              </a:rPr>
              <a:t> works properly and that information </a:t>
            </a:r>
            <a:r>
              <a:rPr lang="en" altLang="zh-CN" b="0" i="0" u="none" strike="noStrike" dirty="0" err="1">
                <a:effectLst/>
                <a:latin typeface="Inter"/>
              </a:rPr>
              <a:t>wouldn</a:t>
            </a:r>
            <a:r>
              <a:rPr lang="en-US" altLang="zh-CN" b="0" i="0" u="none" strike="noStrike" dirty="0">
                <a:effectLst/>
                <a:latin typeface="Inter"/>
              </a:rPr>
              <a:t>’</a:t>
            </a:r>
            <a:r>
              <a:rPr lang="en" altLang="zh-CN" b="0" i="0" u="none" strike="noStrike" dirty="0">
                <a:effectLst/>
                <a:latin typeface="Inter"/>
              </a:rPr>
              <a:t>t be leaked.</a:t>
            </a:r>
          </a:p>
          <a:p>
            <a:endParaRPr lang="en" altLang="zh-CN" b="0" i="0" u="none" strike="noStrike" dirty="0">
              <a:effectLst/>
              <a:latin typeface="Inter"/>
            </a:endParaRPr>
          </a:p>
          <a:p>
            <a:endParaRPr lang="en" altLang="zh-CN" b="0" i="1" u="none" strike="noStrike" dirty="0">
              <a:effectLst/>
              <a:latin typeface="KaTeX_Math"/>
            </a:endParaRPr>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10</a:t>
            </a:fld>
            <a:endParaRPr kumimoji="1" lang="zh-CN" altLang="en-US"/>
          </a:p>
        </p:txBody>
      </p:sp>
    </p:spTree>
    <p:extLst>
      <p:ext uri="{BB962C8B-B14F-4D97-AF65-F5344CB8AC3E}">
        <p14:creationId xmlns:p14="http://schemas.microsoft.com/office/powerpoint/2010/main" val="26605095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b="0" i="0" u="none" strike="noStrike" dirty="0">
                <a:effectLst/>
                <a:latin typeface="Inter"/>
              </a:rPr>
              <a:t>Finally we can look at the circuit performance and results.</a:t>
            </a:r>
          </a:p>
          <a:p>
            <a:endParaRPr kumimoji="1" lang="en-US" altLang="zh-CN" dirty="0"/>
          </a:p>
          <a:p>
            <a:r>
              <a:rPr lang="en" altLang="zh-CN" b="0" i="0" u="none" strike="noStrike" dirty="0">
                <a:effectLst/>
                <a:latin typeface="Inter"/>
              </a:rPr>
              <a:t>Our system follows the rule of “Generate once, verify multiple times” so here the table show the performance and efficiency about the some metrics like proof size, time, verification time…</a:t>
            </a:r>
          </a:p>
          <a:p>
            <a:endParaRPr kumimoji="1" lang="en-US" altLang="zh-CN" b="0" i="0" u="none" strike="noStrike" dirty="0">
              <a:effectLst/>
              <a:latin typeface="Inter"/>
            </a:endParaRPr>
          </a:p>
          <a:p>
            <a:r>
              <a:rPr lang="en" altLang="zh-CN" b="0" i="0" u="none" strike="noStrike" dirty="0">
                <a:effectLst/>
                <a:latin typeface="Inter"/>
              </a:rPr>
              <a:t>When comparing the </a:t>
            </a:r>
            <a:r>
              <a:rPr lang="en" altLang="zh-CN" b="0" i="0" u="none" strike="noStrike" dirty="0" err="1">
                <a:effectLst/>
                <a:latin typeface="Inter"/>
              </a:rPr>
              <a:t>Chenggao</a:t>
            </a:r>
            <a:r>
              <a:rPr lang="en" altLang="zh-CN" b="0" i="0" u="none" strike="noStrike" dirty="0">
                <a:effectLst/>
                <a:latin typeface="Inter"/>
              </a:rPr>
              <a:t> (CG) and </a:t>
            </a:r>
            <a:r>
              <a:rPr lang="en" altLang="zh-CN" b="0" i="0" u="none" strike="noStrike" dirty="0" err="1">
                <a:effectLst/>
                <a:latin typeface="Inter"/>
              </a:rPr>
              <a:t>Guiyou</a:t>
            </a:r>
            <a:r>
              <a:rPr lang="en" altLang="zh-CN" b="0" i="0" u="none" strike="noStrike" dirty="0">
                <a:effectLst/>
                <a:latin typeface="Inter"/>
              </a:rPr>
              <a:t> (GY) versions, we find that most proofs are valid and the constraints are met.</a:t>
            </a:r>
          </a:p>
          <a:p>
            <a:endParaRPr kumimoji="1" lang="en" altLang="zh-CN" b="0" i="0" u="none" strike="noStrike" dirty="0">
              <a:effectLst/>
              <a:latin typeface="Inter"/>
            </a:endParaRPr>
          </a:p>
          <a:p>
            <a:r>
              <a:rPr lang="en" altLang="zh-CN" b="0" i="0" u="none" strike="noStrike" dirty="0">
                <a:effectLst/>
                <a:latin typeface="Inter"/>
              </a:rPr>
              <a:t>In summary, our system demonstrates high efficiency and provides clear insights into which version of </a:t>
            </a:r>
            <a:r>
              <a:rPr lang="en" altLang="zh-CN" b="0" i="1" u="none" strike="noStrike" dirty="0">
                <a:effectLst/>
                <a:latin typeface="Inter"/>
              </a:rPr>
              <a:t>the novel</a:t>
            </a:r>
            <a:r>
              <a:rPr lang="en" altLang="zh-CN" b="0" i="0" u="none" strike="noStrike" dirty="0">
                <a:effectLst/>
                <a:latin typeface="Inter"/>
              </a:rPr>
              <a:t>s prophecies is more in line with our analysis. </a:t>
            </a:r>
            <a:endParaRPr kumimoji="1" lang="en" altLang="zh-CN" b="0" i="0" u="none" strike="noStrike" dirty="0">
              <a:effectLst/>
              <a:latin typeface="Inter"/>
            </a:endParaRPr>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11</a:t>
            </a:fld>
            <a:endParaRPr kumimoji="1" lang="zh-CN" altLang="en-US"/>
          </a:p>
        </p:txBody>
      </p:sp>
    </p:spTree>
    <p:extLst>
      <p:ext uri="{BB962C8B-B14F-4D97-AF65-F5344CB8AC3E}">
        <p14:creationId xmlns:p14="http://schemas.microsoft.com/office/powerpoint/2010/main" val="38926785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So besides, we can apply the system in to the other aspects of our real life, such as the </a:t>
            </a:r>
            <a:r>
              <a:rPr lang="en" altLang="zh-CN" b="1" i="0" u="none" strike="noStrike" dirty="0">
                <a:effectLst/>
                <a:latin typeface="Inter"/>
              </a:rPr>
              <a:t>Cultural Heritage Preservation, Commercial Bidding, Criminal Investigation as well as Blockchain Transactions.</a:t>
            </a:r>
            <a:endParaRPr kumimoji="1" lang="zh-CN" altLang="en-US" dirty="0"/>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12</a:t>
            </a:fld>
            <a:endParaRPr kumimoji="1" lang="zh-CN" altLang="en-US"/>
          </a:p>
        </p:txBody>
      </p:sp>
    </p:spTree>
    <p:extLst>
      <p:ext uri="{BB962C8B-B14F-4D97-AF65-F5344CB8AC3E}">
        <p14:creationId xmlns:p14="http://schemas.microsoft.com/office/powerpoint/2010/main" val="1828455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None/>
            </a:pPr>
            <a:r>
              <a:rPr lang="en" altLang="zh-CN" b="0" i="0" u="none" strike="noStrike" dirty="0">
                <a:effectLst/>
                <a:latin typeface="Times New Roman" panose="02020603050405020304" pitchFamily="18" charset="0"/>
                <a:cs typeface="Times New Roman" panose="02020603050405020304" pitchFamily="18" charset="0"/>
              </a:rPr>
              <a:t>Here’s our agenda:</a:t>
            </a:r>
          </a:p>
          <a:p>
            <a:pPr algn="l">
              <a:buNone/>
            </a:pPr>
            <a:br>
              <a:rPr lang="en" altLang="zh-CN" dirty="0">
                <a:latin typeface="Times New Roman" panose="02020603050405020304" pitchFamily="18" charset="0"/>
                <a:cs typeface="Times New Roman" panose="02020603050405020304" pitchFamily="18" charset="0"/>
              </a:rPr>
            </a:br>
            <a:r>
              <a:rPr lang="en" altLang="zh-CN" b="0" i="0" u="none" strike="noStrike" dirty="0">
                <a:effectLst/>
                <a:latin typeface="Times New Roman" panose="02020603050405020304" pitchFamily="18" charset="0"/>
                <a:cs typeface="Times New Roman" panose="02020603050405020304" pitchFamily="18" charset="0"/>
              </a:rPr>
              <a:t>First, I’ll </a:t>
            </a:r>
            <a:r>
              <a:rPr lang="en" altLang="zh-CN" b="0" i="0" u="none" strike="noStrike" dirty="0" err="1">
                <a:effectLst/>
                <a:latin typeface="Times New Roman" panose="02020603050405020304" pitchFamily="18" charset="0"/>
                <a:cs typeface="Times New Roman" panose="02020603050405020304" pitchFamily="18" charset="0"/>
              </a:rPr>
              <a:t>disscuss</a:t>
            </a:r>
            <a:r>
              <a:rPr lang="en" altLang="zh-CN" b="0" i="0" u="none" strike="noStrike" dirty="0">
                <a:effectLst/>
                <a:latin typeface="Times New Roman" panose="02020603050405020304" pitchFamily="18" charset="0"/>
                <a:cs typeface="Times New Roman" panose="02020603050405020304" pitchFamily="18" charset="0"/>
              </a:rPr>
              <a:t> our </a:t>
            </a:r>
            <a:r>
              <a:rPr lang="en" altLang="zh-CN" b="1" i="0" u="none" strike="noStrike" dirty="0">
                <a:effectLst/>
                <a:latin typeface="Times New Roman" panose="02020603050405020304" pitchFamily="18" charset="0"/>
                <a:cs typeface="Times New Roman" panose="02020603050405020304" pitchFamily="18" charset="0"/>
              </a:rPr>
              <a:t>Motivation, which is the crisis in digital creativity</a:t>
            </a:r>
            <a:r>
              <a:rPr lang="en" altLang="zh-CN" b="0" i="0" u="none" strike="noStrike" dirty="0">
                <a:effectLst/>
                <a:latin typeface="Times New Roman" panose="02020603050405020304" pitchFamily="18" charset="0"/>
                <a:cs typeface="Times New Roman" panose="02020603050405020304" pitchFamily="18" charset="0"/>
              </a:rPr>
              <a:t>. </a:t>
            </a:r>
          </a:p>
          <a:p>
            <a:pPr algn="l">
              <a:buNone/>
            </a:pPr>
            <a:br>
              <a:rPr lang="en" altLang="zh-CN" dirty="0">
                <a:latin typeface="Times New Roman" panose="02020603050405020304" pitchFamily="18" charset="0"/>
                <a:cs typeface="Times New Roman" panose="02020603050405020304" pitchFamily="18" charset="0"/>
              </a:rPr>
            </a:br>
            <a:r>
              <a:rPr lang="en" altLang="zh-CN" b="0" i="0" u="none" strike="noStrike" dirty="0">
                <a:effectLst/>
                <a:latin typeface="Times New Roman" panose="02020603050405020304" pitchFamily="18" charset="0"/>
                <a:cs typeface="Times New Roman" panose="02020603050405020304" pitchFamily="18" charset="0"/>
              </a:rPr>
              <a:t>Next is </a:t>
            </a:r>
            <a:r>
              <a:rPr lang="en" altLang="zh-CN" b="1" i="0" u="none" strike="noStrike" dirty="0">
                <a:effectLst/>
                <a:latin typeface="Times New Roman" panose="02020603050405020304" pitchFamily="18" charset="0"/>
                <a:cs typeface="Times New Roman" panose="02020603050405020304" pitchFamily="18" charset="0"/>
              </a:rPr>
              <a:t>Methodology</a:t>
            </a:r>
            <a:r>
              <a:rPr lang="en" altLang="zh-CN" b="0" i="0" u="none" strike="noStrike" dirty="0">
                <a:effectLst/>
                <a:latin typeface="Times New Roman" panose="02020603050405020304" pitchFamily="18" charset="0"/>
                <a:cs typeface="Times New Roman" panose="02020603050405020304" pitchFamily="18" charset="0"/>
              </a:rPr>
              <a:t>. We’ve found similarities between metaphors and ciphertexts, and we’re combining Zero - knowledge proofs (ZKP) to solve these problems.</a:t>
            </a:r>
          </a:p>
          <a:p>
            <a:pPr algn="l">
              <a:buNone/>
            </a:pPr>
            <a:br>
              <a:rPr lang="en" altLang="zh-CN" dirty="0">
                <a:latin typeface="Times New Roman" panose="02020603050405020304" pitchFamily="18" charset="0"/>
                <a:cs typeface="Times New Roman" panose="02020603050405020304" pitchFamily="18" charset="0"/>
              </a:rPr>
            </a:br>
            <a:r>
              <a:rPr lang="en" altLang="zh-CN" b="0" i="0" u="none" strike="noStrike" dirty="0">
                <a:effectLst/>
                <a:latin typeface="Times New Roman" panose="02020603050405020304" pitchFamily="18" charset="0"/>
                <a:cs typeface="Times New Roman" panose="02020603050405020304" pitchFamily="18" charset="0"/>
              </a:rPr>
              <a:t>Then, in </a:t>
            </a:r>
            <a:r>
              <a:rPr lang="en" altLang="zh-CN" b="1" i="0" u="none" strike="noStrike" dirty="0">
                <a:effectLst/>
                <a:latin typeface="Times New Roman" panose="02020603050405020304" pitchFamily="18" charset="0"/>
                <a:cs typeface="Times New Roman" panose="02020603050405020304" pitchFamily="18" charset="0"/>
              </a:rPr>
              <a:t>Implementation</a:t>
            </a:r>
            <a:r>
              <a:rPr lang="en" altLang="zh-CN" b="0" i="0" u="none" strike="noStrike" dirty="0">
                <a:effectLst/>
                <a:latin typeface="Times New Roman" panose="02020603050405020304" pitchFamily="18" charset="0"/>
                <a:cs typeface="Times New Roman" panose="02020603050405020304" pitchFamily="18" charset="0"/>
              </a:rPr>
              <a:t>, we’ll use </a:t>
            </a:r>
            <a:r>
              <a:rPr lang="en" altLang="zh-CN" b="0" i="1" u="none" strike="noStrike" dirty="0">
                <a:effectLst/>
                <a:latin typeface="Times New Roman" panose="02020603050405020304" pitchFamily="18" charset="0"/>
                <a:cs typeface="Times New Roman" panose="02020603050405020304" pitchFamily="18" charset="0"/>
              </a:rPr>
              <a:t>Dream of the Red Chamber</a:t>
            </a:r>
            <a:r>
              <a:rPr lang="en" altLang="zh-CN" b="0" i="0" u="none" strike="noStrike" dirty="0">
                <a:effectLst/>
                <a:latin typeface="Times New Roman" panose="02020603050405020304" pitchFamily="18" charset="0"/>
                <a:cs typeface="Times New Roman" panose="02020603050405020304" pitchFamily="18" charset="0"/>
              </a:rPr>
              <a:t> as an example to show how our ideas work in real - life, with encryption of prophecies and building a check system.</a:t>
            </a:r>
          </a:p>
          <a:p>
            <a:pPr algn="l">
              <a:buNone/>
            </a:pPr>
            <a:br>
              <a:rPr lang="en" altLang="zh-CN" dirty="0">
                <a:latin typeface="Times New Roman" panose="02020603050405020304" pitchFamily="18" charset="0"/>
                <a:cs typeface="Times New Roman" panose="02020603050405020304" pitchFamily="18" charset="0"/>
              </a:rPr>
            </a:br>
            <a:r>
              <a:rPr lang="en" altLang="zh-CN" b="0" i="0" u="none" strike="noStrike" dirty="0">
                <a:effectLst/>
                <a:latin typeface="Times New Roman" panose="02020603050405020304" pitchFamily="18" charset="0"/>
                <a:cs typeface="Times New Roman" panose="02020603050405020304" pitchFamily="18" charset="0"/>
              </a:rPr>
              <a:t>After that, </a:t>
            </a:r>
            <a:r>
              <a:rPr lang="en" altLang="zh-CN" b="1" i="0" u="none" strike="noStrike" dirty="0">
                <a:effectLst/>
                <a:latin typeface="Times New Roman" panose="02020603050405020304" pitchFamily="18" charset="0"/>
                <a:cs typeface="Times New Roman" panose="02020603050405020304" pitchFamily="18" charset="0"/>
              </a:rPr>
              <a:t>Results</a:t>
            </a:r>
            <a:r>
              <a:rPr lang="en" altLang="zh-CN" b="0" i="0" u="none" strike="noStrike" dirty="0">
                <a:effectLst/>
                <a:latin typeface="Times New Roman" panose="02020603050405020304" pitchFamily="18" charset="0"/>
                <a:cs typeface="Times New Roman" panose="02020603050405020304" pitchFamily="18" charset="0"/>
              </a:rPr>
              <a:t> will show our ZKP process and how well our system performs.</a:t>
            </a:r>
          </a:p>
          <a:p>
            <a:pPr algn="l"/>
            <a:br>
              <a:rPr lang="en" altLang="zh-CN" dirty="0">
                <a:latin typeface="Times New Roman" panose="02020603050405020304" pitchFamily="18" charset="0"/>
                <a:cs typeface="Times New Roman" panose="02020603050405020304" pitchFamily="18" charset="0"/>
              </a:rPr>
            </a:br>
            <a:r>
              <a:rPr lang="en" altLang="zh-CN" b="0" i="0" u="none" strike="noStrike" dirty="0">
                <a:effectLst/>
                <a:latin typeface="Times New Roman" panose="02020603050405020304" pitchFamily="18" charset="0"/>
                <a:cs typeface="Times New Roman" panose="02020603050405020304" pitchFamily="18" charset="0"/>
              </a:rPr>
              <a:t>Let’s dive in.</a:t>
            </a:r>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2</a:t>
            </a:fld>
            <a:endParaRPr kumimoji="1" lang="zh-CN" altLang="en-US"/>
          </a:p>
        </p:txBody>
      </p:sp>
    </p:spTree>
    <p:extLst>
      <p:ext uri="{BB962C8B-B14F-4D97-AF65-F5344CB8AC3E}">
        <p14:creationId xmlns:p14="http://schemas.microsoft.com/office/powerpoint/2010/main" val="2138640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E87E45-A9B4-C339-30AB-60AB3BF553E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73E3DE1-E7C3-CB41-74E6-C9B4750F819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CBD4B0F-F672-5F32-02A9-50B8ECBAE2ED}"/>
              </a:ext>
            </a:extLst>
          </p:cNvPr>
          <p:cNvSpPr>
            <a:spLocks noGrp="1"/>
          </p:cNvSpPr>
          <p:nvPr>
            <p:ph type="body" idx="1"/>
          </p:nvPr>
        </p:nvSpPr>
        <p:spPr/>
        <p:txBody>
          <a:bodyPr/>
          <a:lstStyle/>
          <a:p>
            <a:r>
              <a:rPr kumimoji="1" lang="en-US" altLang="zh-CN" dirty="0"/>
              <a:t>When we are talking about the crisis of digital creativity, it usually faces two problems, the first is the limitation of encryption. </a:t>
            </a:r>
          </a:p>
          <a:p>
            <a:endParaRPr kumimoji="1" lang="en-US" altLang="zh-CN" b="0" i="0" u="none" strike="noStrike" dirty="0">
              <a:effectLst/>
              <a:latin typeface="Inter"/>
            </a:endParaRPr>
          </a:p>
          <a:p>
            <a:r>
              <a:rPr lang="en" altLang="zh-CN" b="0" i="0" u="none" strike="noStrike" dirty="0">
                <a:effectLst/>
                <a:latin typeface="Inter"/>
              </a:rPr>
              <a:t>When evaluating the creative ideas behind these systems, traditional encryption leaves them exposed. Just</a:t>
            </a:r>
            <a:r>
              <a:rPr lang="zh-CN" altLang="en-US" b="0" i="0" u="none" strike="noStrike" dirty="0">
                <a:effectLst/>
                <a:latin typeface="Inter"/>
              </a:rPr>
              <a:t> </a:t>
            </a:r>
            <a:r>
              <a:rPr lang="en-US" altLang="zh-CN" b="0" i="0" u="none" strike="noStrike" dirty="0">
                <a:effectLst/>
                <a:latin typeface="Inter"/>
              </a:rPr>
              <a:t>like the comparison of this posters, </a:t>
            </a:r>
            <a:r>
              <a:rPr lang="en" altLang="zh-CN" b="0" i="0" u="none" strike="noStrike" dirty="0">
                <a:effectLst/>
                <a:latin typeface="Inter"/>
              </a:rPr>
              <a:t>we can't prove this value without giving away details that might be misused.</a:t>
            </a:r>
          </a:p>
          <a:p>
            <a:endParaRPr kumimoji="1" lang="en" altLang="zh-CN" b="0" i="0" u="none" strike="noStrike" dirty="0">
              <a:effectLst/>
              <a:latin typeface="Inter"/>
            </a:endParaRPr>
          </a:p>
          <a:p>
            <a:r>
              <a:rPr lang="en" altLang="zh-CN" b="0" i="0" u="none" strike="noStrike" dirty="0">
                <a:effectLst/>
                <a:latin typeface="Inter"/>
              </a:rPr>
              <a:t>Secondly</a:t>
            </a:r>
            <a:r>
              <a:rPr lang="en-US" altLang="zh-CN" b="0" i="0" u="none" strike="noStrike" dirty="0">
                <a:effectLst/>
                <a:latin typeface="Inter"/>
              </a:rPr>
              <a:t>,</a:t>
            </a:r>
            <a:r>
              <a:rPr lang="en" altLang="zh-CN" b="0" i="0" u="none" strike="noStrike" dirty="0">
                <a:effectLst/>
                <a:latin typeface="Inter"/>
              </a:rPr>
              <a:t>our current way of judging creativity is all too subjective. There's no solid way to prove a work's worth without laying bare its content.</a:t>
            </a:r>
          </a:p>
          <a:p>
            <a:endParaRPr kumimoji="1" lang="en" altLang="zh-CN" b="0" i="0" u="none" strike="noStrike" dirty="0">
              <a:effectLst/>
              <a:latin typeface="Inter"/>
            </a:endParaRPr>
          </a:p>
          <a:p>
            <a:r>
              <a:rPr lang="en" altLang="zh-CN" b="0" i="0" u="none" strike="noStrike" dirty="0">
                <a:effectLst/>
                <a:latin typeface="Inter"/>
              </a:rPr>
              <a:t>In copyright and research, things get even trickier. Take </a:t>
            </a:r>
            <a:r>
              <a:rPr lang="en" altLang="zh-CN" b="0" i="1" u="none" strike="noStrike" dirty="0">
                <a:effectLst/>
                <a:latin typeface="Inter"/>
              </a:rPr>
              <a:t>Dream of the Red Chamber</a:t>
            </a:r>
            <a:r>
              <a:rPr lang="en" altLang="zh-CN" b="0" i="0" u="none" strike="noStrike" dirty="0">
                <a:effectLst/>
                <a:latin typeface="Inter"/>
              </a:rPr>
              <a:t>, for example. We all know that the former 80 rounds are ensured, but the later 40 chapters are debating</a:t>
            </a:r>
            <a:r>
              <a:rPr lang="en-US" altLang="zh-CN" b="0" i="0" u="none" strike="noStrike" dirty="0">
                <a:effectLst/>
                <a:latin typeface="Inter"/>
              </a:rPr>
              <a:t>.</a:t>
            </a:r>
          </a:p>
          <a:p>
            <a:endParaRPr lang="en" altLang="zh-CN" b="0" i="0" u="none" strike="noStrike" dirty="0">
              <a:effectLst/>
              <a:latin typeface="Inter"/>
            </a:endParaRPr>
          </a:p>
          <a:p>
            <a:pPr algn="l">
              <a:buNone/>
            </a:pPr>
            <a:r>
              <a:rPr lang="en" altLang="zh-CN" b="0" i="0" u="none" strike="noStrike" dirty="0">
                <a:effectLst/>
                <a:latin typeface="Inter"/>
              </a:rPr>
              <a:t>There are many versions out there, but for non - experts have no way to tell which one’s real. </a:t>
            </a:r>
            <a:br>
              <a:rPr lang="en" altLang="zh-CN" dirty="0"/>
            </a:br>
            <a:r>
              <a:rPr lang="en" altLang="zh-CN" b="0" i="0" u="none" strike="noStrike" dirty="0">
                <a:effectLst/>
                <a:latin typeface="Inter"/>
              </a:rPr>
              <a:t>And here’s the real trouble: if someone wants to prove their version is the best, they have to show its special parts. But as soon as they do, others can steal that content. So, we’re stuck. We can’t check these versions properly, and we can’t prove their worth without risking theft.</a:t>
            </a:r>
          </a:p>
          <a:p>
            <a:pPr algn="l"/>
            <a:endParaRPr lang="en" altLang="zh-CN" b="0" i="0" u="none" strike="noStrike" dirty="0">
              <a:effectLst/>
              <a:latin typeface="Inter"/>
            </a:endParaRPr>
          </a:p>
          <a:p>
            <a:pPr algn="l"/>
            <a:r>
              <a:rPr lang="en" altLang="zh-CN" b="0" i="0" u="none" strike="noStrike" dirty="0">
                <a:effectLst/>
                <a:latin typeface="Inter"/>
              </a:rPr>
              <a:t>That's exactly why our system was developed. We are trying to integrate metaphors with Zero - knowledge Proofs (ZKP), we've created a solution that cuts through these problems.</a:t>
            </a:r>
          </a:p>
          <a:p>
            <a:pPr algn="l"/>
            <a:endParaRPr lang="en" altLang="zh-CN" b="0" i="0" u="none" strike="noStrike" dirty="0">
              <a:effectLst/>
              <a:latin typeface="Inter"/>
            </a:endParaRPr>
          </a:p>
          <a:p>
            <a:pPr algn="l"/>
            <a:endParaRPr lang="en" altLang="zh-CN" b="0" i="0" u="none" strike="noStrike" dirty="0">
              <a:effectLst/>
              <a:latin typeface="Inter"/>
            </a:endParaRPr>
          </a:p>
        </p:txBody>
      </p:sp>
      <p:sp>
        <p:nvSpPr>
          <p:cNvPr id="4" name="灯片编号占位符 3">
            <a:extLst>
              <a:ext uri="{FF2B5EF4-FFF2-40B4-BE49-F238E27FC236}">
                <a16:creationId xmlns:a16="http://schemas.microsoft.com/office/drawing/2014/main" id="{454EF8F8-4251-00AF-7622-5FE8D1770E09}"/>
              </a:ext>
            </a:extLst>
          </p:cNvPr>
          <p:cNvSpPr>
            <a:spLocks noGrp="1"/>
          </p:cNvSpPr>
          <p:nvPr>
            <p:ph type="sldNum" sz="quarter" idx="5"/>
          </p:nvPr>
        </p:nvSpPr>
        <p:spPr/>
        <p:txBody>
          <a:bodyPr/>
          <a:lstStyle/>
          <a:p>
            <a:fld id="{126AEFA2-01B3-3144-9514-04FD31A71425}" type="slidenum">
              <a:rPr kumimoji="1" lang="zh-CN" altLang="en-US" smtClean="0"/>
              <a:t>3</a:t>
            </a:fld>
            <a:endParaRPr kumimoji="1" lang="zh-CN" altLang="en-US"/>
          </a:p>
        </p:txBody>
      </p:sp>
    </p:spTree>
    <p:extLst>
      <p:ext uri="{BB962C8B-B14F-4D97-AF65-F5344CB8AC3E}">
        <p14:creationId xmlns:p14="http://schemas.microsoft.com/office/powerpoint/2010/main" val="31625234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CBBDF-E6BF-F69E-6B74-60C0FE4D488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38390D3-1291-B30E-C6E0-E0BB461A709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338E19E-C9BA-568E-6FAE-EACD70D2ECD3}"/>
              </a:ext>
            </a:extLst>
          </p:cNvPr>
          <p:cNvSpPr>
            <a:spLocks noGrp="1"/>
          </p:cNvSpPr>
          <p:nvPr>
            <p:ph type="body" idx="1"/>
          </p:nvPr>
        </p:nvSpPr>
        <p:spPr/>
        <p:txBody>
          <a:bodyPr/>
          <a:lstStyle/>
          <a:p>
            <a:r>
              <a:rPr kumimoji="1" lang="en-US" altLang="zh-CN" dirty="0"/>
              <a:t>First, our methodology based on the similarity between metaphor and ciphertext</a:t>
            </a:r>
          </a:p>
          <a:p>
            <a:endParaRPr kumimoji="1" lang="en-US" altLang="zh-CN" dirty="0"/>
          </a:p>
          <a:p>
            <a:r>
              <a:rPr lang="en" altLang="zh-CN" b="0" i="0" u="none" strike="noStrike" dirty="0">
                <a:effectLst/>
                <a:latin typeface="Inter"/>
              </a:rPr>
              <a:t>why does the metaphors and ciphertexts match so well</a:t>
            </a:r>
            <a:r>
              <a:rPr lang="zh-CN" altLang="en-US" b="0" i="0" u="none" strike="noStrike" dirty="0">
                <a:effectLst/>
                <a:latin typeface="Inter"/>
              </a:rPr>
              <a:t>？</a:t>
            </a:r>
            <a:r>
              <a:rPr lang="en" altLang="zh-CN" b="0" i="0" u="none" strike="noStrike" dirty="0">
                <a:effectLst/>
                <a:latin typeface="Inter"/>
              </a:rPr>
              <a:t> </a:t>
            </a:r>
          </a:p>
          <a:p>
            <a:r>
              <a:rPr lang="en" altLang="zh-CN" b="0" i="0" u="none" strike="noStrike" dirty="0">
                <a:effectLst/>
                <a:latin typeface="Inter"/>
              </a:rPr>
              <a:t>Both of them face uncertainty: ciphertexts have variable key spaces, while metaphors have interpretive ambiguity. And though one uses math and the other language linguistic processes—they both change information in non - straightforward ways. That’s why pairing them up is the key to protecting creative work.</a:t>
            </a:r>
            <a:endParaRPr kumimoji="1" lang="zh-CN" altLang="en-US" dirty="0"/>
          </a:p>
        </p:txBody>
      </p:sp>
      <p:sp>
        <p:nvSpPr>
          <p:cNvPr id="4" name="灯片编号占位符 3">
            <a:extLst>
              <a:ext uri="{FF2B5EF4-FFF2-40B4-BE49-F238E27FC236}">
                <a16:creationId xmlns:a16="http://schemas.microsoft.com/office/drawing/2014/main" id="{CB5AC8D4-16F8-9E81-B79E-0B25334704B4}"/>
              </a:ext>
            </a:extLst>
          </p:cNvPr>
          <p:cNvSpPr>
            <a:spLocks noGrp="1"/>
          </p:cNvSpPr>
          <p:nvPr>
            <p:ph type="sldNum" sz="quarter" idx="5"/>
          </p:nvPr>
        </p:nvSpPr>
        <p:spPr/>
        <p:txBody>
          <a:bodyPr/>
          <a:lstStyle/>
          <a:p>
            <a:fld id="{126AEFA2-01B3-3144-9514-04FD31A71425}" type="slidenum">
              <a:rPr kumimoji="1" lang="zh-CN" altLang="en-US" smtClean="0"/>
              <a:t>4</a:t>
            </a:fld>
            <a:endParaRPr kumimoji="1" lang="zh-CN" altLang="en-US"/>
          </a:p>
        </p:txBody>
      </p:sp>
    </p:spTree>
    <p:extLst>
      <p:ext uri="{BB962C8B-B14F-4D97-AF65-F5344CB8AC3E}">
        <p14:creationId xmlns:p14="http://schemas.microsoft.com/office/powerpoint/2010/main" val="1438953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So after we know the shared features, how can we design a further extracted model? We choose to combine </a:t>
            </a:r>
            <a:r>
              <a:rPr lang="en" altLang="zh-CN" b="0" i="0" u="none" strike="noStrike" dirty="0">
                <a:effectLst/>
                <a:latin typeface="Inter"/>
              </a:rPr>
              <a:t> Zero - knowledge proofs (ZKP) with metaphors.</a:t>
            </a:r>
          </a:p>
          <a:p>
            <a:endParaRPr kumimoji="1" lang="en-US" altLang="zh-CN" dirty="0"/>
          </a:p>
          <a:p>
            <a:r>
              <a:rPr lang="en" altLang="zh-CN" b="0" i="0" u="none" strike="noStrike" dirty="0">
                <a:effectLst/>
                <a:latin typeface="Inter"/>
              </a:rPr>
              <a:t>ZKP’s definition is simple yet powerful: they let you prove you know certain information without disclosing the actual plaintext. It's like proving you have the key to a treasure chest without showing the key itself.</a:t>
            </a:r>
          </a:p>
          <a:p>
            <a:endParaRPr kumimoji="1" lang="en" altLang="zh-CN" b="0" i="0" u="none" strike="noStrike" dirty="0">
              <a:effectLst/>
              <a:latin typeface="Inter"/>
            </a:endParaRPr>
          </a:p>
          <a:p>
            <a:r>
              <a:rPr lang="en" altLang="zh-CN" b="0" i="0" u="none" strike="noStrike" dirty="0">
                <a:effectLst/>
                <a:latin typeface="Inter"/>
              </a:rPr>
              <a:t>There are three key points. First, the prover generates a proof using </a:t>
            </a:r>
            <a:r>
              <a:rPr lang="en" altLang="zh-CN" b="0" i="0" u="none" strike="noStrike" dirty="0" err="1">
                <a:effectLst/>
                <a:latin typeface="Inter"/>
              </a:rPr>
              <a:t>algorithem</a:t>
            </a:r>
            <a:r>
              <a:rPr lang="en" altLang="zh-CN" b="0" i="0" u="none" strike="noStrike" dirty="0">
                <a:effectLst/>
                <a:latin typeface="Inter"/>
              </a:rPr>
              <a:t> like </a:t>
            </a:r>
            <a:r>
              <a:rPr lang="en" altLang="zh-CN" b="0" i="0" u="none" strike="noStrike" dirty="0" err="1">
                <a:effectLst/>
                <a:latin typeface="Inter"/>
              </a:rPr>
              <a:t>zk</a:t>
            </a:r>
            <a:r>
              <a:rPr lang="en" altLang="zh-CN" b="0" i="0" u="none" strike="noStrike" dirty="0">
                <a:effectLst/>
                <a:latin typeface="Inter"/>
              </a:rPr>
              <a:t> - SNARKs, R1CS circuits, and polynomial commitments. Then comes the verifier checks if the prover's code is legit, using methods like elliptic curve pairings and hash - based challenges. And the actual information stays under the commitments.</a:t>
            </a:r>
          </a:p>
          <a:p>
            <a:endParaRPr kumimoji="1" lang="en" altLang="zh-CN" b="0" i="0" u="none" strike="noStrike" dirty="0">
              <a:effectLst/>
              <a:latin typeface="Inter"/>
            </a:endParaRPr>
          </a:p>
          <a:p>
            <a:r>
              <a:rPr kumimoji="1" lang="en" altLang="zh-CN" b="0" i="0" u="none" strike="noStrike" dirty="0">
                <a:effectLst/>
                <a:latin typeface="Inter"/>
              </a:rPr>
              <a:t>In this picture, we can see how </a:t>
            </a:r>
            <a:r>
              <a:rPr lang="en" altLang="zh-CN" b="0" i="0" u="none" strike="noStrike" dirty="0">
                <a:effectLst/>
                <a:latin typeface="Inter"/>
              </a:rPr>
              <a:t>metaphors follow the same structure in hiding creative ideas, protecting the original semantic meaning of a message.</a:t>
            </a:r>
          </a:p>
          <a:p>
            <a:endParaRPr kumimoji="1" lang="en-US" altLang="zh-CN" b="0" i="0" u="none" strike="noStrike" dirty="0">
              <a:effectLst/>
              <a:latin typeface="Inter"/>
            </a:endParaRPr>
          </a:p>
          <a:p>
            <a:endParaRPr kumimoji="1" lang="en" altLang="zh-CN" b="0" i="0" u="none" strike="noStrike" dirty="0">
              <a:effectLst/>
              <a:latin typeface="Inter"/>
            </a:endParaRPr>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5</a:t>
            </a:fld>
            <a:endParaRPr kumimoji="1" lang="zh-CN" altLang="en-US"/>
          </a:p>
        </p:txBody>
      </p:sp>
    </p:spTree>
    <p:extLst>
      <p:ext uri="{BB962C8B-B14F-4D97-AF65-F5344CB8AC3E}">
        <p14:creationId xmlns:p14="http://schemas.microsoft.com/office/powerpoint/2010/main" val="3504333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b="0" i="0" u="none" strike="noStrike" dirty="0">
                <a:effectLst/>
                <a:latin typeface="Inter"/>
              </a:rPr>
              <a:t>Now, let's dive deeper into our example of </a:t>
            </a:r>
            <a:r>
              <a:rPr lang="en" altLang="zh-CN" b="0" i="1" u="none" strike="noStrike" dirty="0">
                <a:effectLst/>
                <a:latin typeface="Inter"/>
              </a:rPr>
              <a:t>Dream of the Red Chamber</a:t>
            </a:r>
            <a:r>
              <a:rPr lang="en" altLang="zh-CN" b="0" i="0" u="none" strike="noStrike" dirty="0">
                <a:effectLst/>
                <a:latin typeface="Inter"/>
              </a:rPr>
              <a:t>.</a:t>
            </a:r>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6</a:t>
            </a:fld>
            <a:endParaRPr kumimoji="1" lang="zh-CN" altLang="en-US"/>
          </a:p>
        </p:txBody>
      </p:sp>
    </p:spTree>
    <p:extLst>
      <p:ext uri="{BB962C8B-B14F-4D97-AF65-F5344CB8AC3E}">
        <p14:creationId xmlns:p14="http://schemas.microsoft.com/office/powerpoint/2010/main" val="2424106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7</a:t>
            </a:fld>
            <a:endParaRPr kumimoji="1" lang="zh-CN" altLang="en-US"/>
          </a:p>
        </p:txBody>
      </p:sp>
    </p:spTree>
    <p:extLst>
      <p:ext uri="{BB962C8B-B14F-4D97-AF65-F5344CB8AC3E}">
        <p14:creationId xmlns:p14="http://schemas.microsoft.com/office/powerpoint/2010/main" val="235851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b="0" i="0" u="none" strike="noStrike" dirty="0">
                <a:effectLst/>
                <a:latin typeface="Inter"/>
              </a:rPr>
              <a:t>Now that we've looked at the encryption of prophecies, let's move on to their decryption.</a:t>
            </a:r>
            <a:endParaRPr kumimoji="1" lang="zh-CN" altLang="en-US" dirty="0"/>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8</a:t>
            </a:fld>
            <a:endParaRPr kumimoji="1" lang="zh-CN" altLang="en-US"/>
          </a:p>
        </p:txBody>
      </p:sp>
    </p:spTree>
    <p:extLst>
      <p:ext uri="{BB962C8B-B14F-4D97-AF65-F5344CB8AC3E}">
        <p14:creationId xmlns:p14="http://schemas.microsoft.com/office/powerpoint/2010/main" val="3416358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None/>
            </a:pPr>
            <a:r>
              <a:rPr lang="en" altLang="zh-CN" b="0" i="0" u="none" strike="noStrike" dirty="0">
                <a:effectLst/>
                <a:latin typeface="Inter"/>
              </a:rPr>
              <a:t>Now, we're moving on to the ZKP calculations. First, we wanted to map the NLP data into a circuit system to create constraints. To do this, we used formulas for ambiguity and threshold. Since the encryption levels of different prophecies vary, we designed a dynamic matching of ambiguity and threshold.</a:t>
            </a:r>
          </a:p>
          <a:p>
            <a:pPr algn="l"/>
            <a:br>
              <a:rPr lang="en" altLang="zh-CN" dirty="0"/>
            </a:br>
            <a:r>
              <a:rPr lang="en" altLang="zh-CN" b="0" i="0" u="none" strike="noStrike" dirty="0">
                <a:effectLst/>
                <a:latin typeface="Inter"/>
              </a:rPr>
              <a:t>We took an example and calculated the weights for each dimension. Then, we used the R1CS formula to convert it into three vector matrices. These matrices are used to check the constraint conditions of the prophecy.</a:t>
            </a:r>
          </a:p>
          <a:p>
            <a:endParaRPr kumimoji="1" lang="zh-CN" altLang="en-US" dirty="0"/>
          </a:p>
        </p:txBody>
      </p:sp>
      <p:sp>
        <p:nvSpPr>
          <p:cNvPr id="4" name="灯片编号占位符 3"/>
          <p:cNvSpPr>
            <a:spLocks noGrp="1"/>
          </p:cNvSpPr>
          <p:nvPr>
            <p:ph type="sldNum" sz="quarter" idx="5"/>
          </p:nvPr>
        </p:nvSpPr>
        <p:spPr/>
        <p:txBody>
          <a:bodyPr/>
          <a:lstStyle/>
          <a:p>
            <a:fld id="{126AEFA2-01B3-3144-9514-04FD31A71425}" type="slidenum">
              <a:rPr kumimoji="1" lang="zh-CN" altLang="en-US" smtClean="0"/>
              <a:t>9</a:t>
            </a:fld>
            <a:endParaRPr kumimoji="1" lang="zh-CN" altLang="en-US"/>
          </a:p>
        </p:txBody>
      </p:sp>
    </p:spTree>
    <p:extLst>
      <p:ext uri="{BB962C8B-B14F-4D97-AF65-F5344CB8AC3E}">
        <p14:creationId xmlns:p14="http://schemas.microsoft.com/office/powerpoint/2010/main" val="2305343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4/24/25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6662631"/>
            <a:chOff x="0" y="0"/>
            <a:chExt cx="4816593" cy="1754767"/>
          </a:xfrm>
        </p:grpSpPr>
        <p:sp>
          <p:nvSpPr>
            <p:cNvPr id="3" name="Freeform 3"/>
            <p:cNvSpPr/>
            <p:nvPr/>
          </p:nvSpPr>
          <p:spPr>
            <a:xfrm>
              <a:off x="0" y="0"/>
              <a:ext cx="4816592" cy="1754767"/>
            </a:xfrm>
            <a:custGeom>
              <a:avLst/>
              <a:gdLst/>
              <a:ahLst/>
              <a:cxnLst/>
              <a:rect l="l" t="t" r="r" b="b"/>
              <a:pathLst>
                <a:path w="4816592" h="1754767">
                  <a:moveTo>
                    <a:pt x="0" y="0"/>
                  </a:moveTo>
                  <a:lnTo>
                    <a:pt x="4816592" y="0"/>
                  </a:lnTo>
                  <a:lnTo>
                    <a:pt x="4816592" y="1754767"/>
                  </a:lnTo>
                  <a:lnTo>
                    <a:pt x="0" y="1754767"/>
                  </a:lnTo>
                  <a:close/>
                </a:path>
              </a:pathLst>
            </a:custGeom>
            <a:solidFill>
              <a:srgbClr val="004AAD"/>
            </a:solidFill>
          </p:spPr>
        </p:sp>
        <p:sp>
          <p:nvSpPr>
            <p:cNvPr id="4" name="TextBox 4"/>
            <p:cNvSpPr txBox="1"/>
            <p:nvPr/>
          </p:nvSpPr>
          <p:spPr>
            <a:xfrm>
              <a:off x="0" y="-47625"/>
              <a:ext cx="4816593" cy="1802392"/>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28700" y="2402628"/>
            <a:ext cx="16230600" cy="1666875"/>
          </a:xfrm>
          <a:prstGeom prst="rect">
            <a:avLst/>
          </a:prstGeom>
        </p:spPr>
        <p:txBody>
          <a:bodyPr lIns="0" tIns="0" rIns="0" bIns="0" rtlCol="0" anchor="t">
            <a:spAutoFit/>
          </a:bodyPr>
          <a:lstStyle/>
          <a:p>
            <a:pPr algn="ctr">
              <a:lnSpc>
                <a:spcPts val="6999"/>
              </a:lnSpc>
            </a:pPr>
            <a:r>
              <a:rPr lang="en-US" sz="4999">
                <a:solidFill>
                  <a:srgbClr val="FFFFFF"/>
                </a:solidFill>
                <a:latin typeface="Times New Roman"/>
                <a:ea typeface="Times New Roman"/>
                <a:cs typeface="Times New Roman"/>
                <a:sym typeface="Times New Roman"/>
              </a:rPr>
              <a:t>Metaphor as Semantic Encryption: </a:t>
            </a:r>
          </a:p>
          <a:p>
            <a:pPr algn="ctr">
              <a:lnSpc>
                <a:spcPts val="5600"/>
              </a:lnSpc>
            </a:pPr>
            <a:r>
              <a:rPr lang="en-US" sz="4000">
                <a:solidFill>
                  <a:srgbClr val="FFFFFF"/>
                </a:solidFill>
                <a:latin typeface="Times New Roman"/>
                <a:ea typeface="Times New Roman"/>
                <a:cs typeface="Times New Roman"/>
                <a:sym typeface="Times New Roman"/>
              </a:rPr>
              <a:t>Zero Knowledge Proof Using </a:t>
            </a:r>
            <a:r>
              <a:rPr lang="en-US" sz="4000" i="1">
                <a:solidFill>
                  <a:srgbClr val="FFFFFF"/>
                </a:solidFill>
                <a:latin typeface="Times New Roman Italics"/>
                <a:ea typeface="Times New Roman Italics"/>
                <a:cs typeface="Times New Roman Italics"/>
                <a:sym typeface="Times New Roman Italics"/>
              </a:rPr>
              <a:t>Dream of the Red Chamber</a:t>
            </a:r>
            <a:r>
              <a:rPr lang="en-US" sz="4000">
                <a:solidFill>
                  <a:srgbClr val="FFFFFF"/>
                </a:solidFill>
                <a:latin typeface="Times New Roman"/>
                <a:ea typeface="Times New Roman"/>
                <a:cs typeface="Times New Roman"/>
                <a:sym typeface="Times New Roman"/>
              </a:rPr>
              <a:t> as an Example</a:t>
            </a:r>
          </a:p>
        </p:txBody>
      </p:sp>
      <p:sp>
        <p:nvSpPr>
          <p:cNvPr id="6" name="TextBox 6"/>
          <p:cNvSpPr txBox="1"/>
          <p:nvPr/>
        </p:nvSpPr>
        <p:spPr>
          <a:xfrm>
            <a:off x="3964718" y="7966710"/>
            <a:ext cx="10358564" cy="1291590"/>
          </a:xfrm>
          <a:prstGeom prst="rect">
            <a:avLst/>
          </a:prstGeom>
        </p:spPr>
        <p:txBody>
          <a:bodyPr lIns="0" tIns="0" rIns="0" bIns="0" rtlCol="0" anchor="t">
            <a:spAutoFit/>
          </a:bodyPr>
          <a:lstStyle/>
          <a:p>
            <a:pPr algn="ctr">
              <a:lnSpc>
                <a:spcPts val="3359"/>
              </a:lnSpc>
            </a:pPr>
            <a:r>
              <a:rPr lang="en-US" sz="2400">
                <a:solidFill>
                  <a:srgbClr val="000000"/>
                </a:solidFill>
                <a:latin typeface="Times New Roman"/>
                <a:ea typeface="Times New Roman"/>
                <a:cs typeface="Times New Roman"/>
                <a:sym typeface="Times New Roman"/>
              </a:rPr>
              <a:t>Lian, Zihe Zhao, Ayizuorehe</a:t>
            </a:r>
          </a:p>
          <a:p>
            <a:pPr algn="ctr">
              <a:lnSpc>
                <a:spcPts val="3359"/>
              </a:lnSpc>
            </a:pPr>
            <a:r>
              <a:rPr lang="en-US" sz="2400">
                <a:solidFill>
                  <a:srgbClr val="000000"/>
                </a:solidFill>
                <a:latin typeface="Times New Roman"/>
                <a:ea typeface="Times New Roman"/>
                <a:cs typeface="Times New Roman"/>
                <a:sym typeface="Times New Roman"/>
              </a:rPr>
              <a:t>AI Thrust, Info Hub, HKUST(GZ)</a:t>
            </a:r>
          </a:p>
          <a:p>
            <a:pPr algn="ctr">
              <a:lnSpc>
                <a:spcPts val="3359"/>
              </a:lnSpc>
            </a:pPr>
            <a:r>
              <a:rPr lang="en-US" sz="2400">
                <a:solidFill>
                  <a:srgbClr val="000000"/>
                </a:solidFill>
                <a:latin typeface="Times New Roman"/>
                <a:ea typeface="Times New Roman"/>
                <a:cs typeface="Times New Roman"/>
                <a:sym typeface="Times New Roman"/>
              </a:rPr>
              <a:t>xlian289@connect.hkust-gz.edu.cn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680876"/>
            <a:chOff x="0" y="0"/>
            <a:chExt cx="4816593" cy="442700"/>
          </a:xfrm>
        </p:grpSpPr>
        <p:sp>
          <p:nvSpPr>
            <p:cNvPr id="3" name="Freeform 3"/>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924960" y="6738251"/>
            <a:ext cx="6401676" cy="2400629"/>
          </a:xfrm>
          <a:custGeom>
            <a:avLst/>
            <a:gdLst/>
            <a:ahLst/>
            <a:cxnLst/>
            <a:rect l="l" t="t" r="r" b="b"/>
            <a:pathLst>
              <a:path w="6401676" h="2400629">
                <a:moveTo>
                  <a:pt x="0" y="0"/>
                </a:moveTo>
                <a:lnTo>
                  <a:pt x="6401676" y="0"/>
                </a:lnTo>
                <a:lnTo>
                  <a:pt x="6401676" y="2400628"/>
                </a:lnTo>
                <a:lnTo>
                  <a:pt x="0" y="2400628"/>
                </a:lnTo>
                <a:lnTo>
                  <a:pt x="0" y="0"/>
                </a:lnTo>
                <a:close/>
              </a:path>
            </a:pathLst>
          </a:custGeom>
          <a:blipFill>
            <a:blip r:embed="rId3"/>
            <a:stretch>
              <a:fillRect/>
            </a:stretch>
          </a:blipFill>
        </p:spPr>
      </p:sp>
      <p:sp>
        <p:nvSpPr>
          <p:cNvPr id="6" name="Freeform 6"/>
          <p:cNvSpPr/>
          <p:nvPr/>
        </p:nvSpPr>
        <p:spPr>
          <a:xfrm>
            <a:off x="7706451" y="2466741"/>
            <a:ext cx="4659842" cy="1657703"/>
          </a:xfrm>
          <a:custGeom>
            <a:avLst/>
            <a:gdLst/>
            <a:ahLst/>
            <a:cxnLst/>
            <a:rect l="l" t="t" r="r" b="b"/>
            <a:pathLst>
              <a:path w="4659842" h="1657703">
                <a:moveTo>
                  <a:pt x="0" y="0"/>
                </a:moveTo>
                <a:lnTo>
                  <a:pt x="4659842" y="0"/>
                </a:lnTo>
                <a:lnTo>
                  <a:pt x="4659842" y="1657703"/>
                </a:lnTo>
                <a:lnTo>
                  <a:pt x="0" y="1657703"/>
                </a:lnTo>
                <a:lnTo>
                  <a:pt x="0" y="0"/>
                </a:lnTo>
                <a:close/>
              </a:path>
            </a:pathLst>
          </a:custGeom>
          <a:blipFill>
            <a:blip r:embed="rId4"/>
            <a:stretch>
              <a:fillRect/>
            </a:stretch>
          </a:blipFill>
        </p:spPr>
      </p:sp>
      <p:sp>
        <p:nvSpPr>
          <p:cNvPr id="7" name="Freeform 7"/>
          <p:cNvSpPr/>
          <p:nvPr/>
        </p:nvSpPr>
        <p:spPr>
          <a:xfrm>
            <a:off x="1028700" y="2466741"/>
            <a:ext cx="2903967" cy="4090535"/>
          </a:xfrm>
          <a:custGeom>
            <a:avLst/>
            <a:gdLst/>
            <a:ahLst/>
            <a:cxnLst/>
            <a:rect l="l" t="t" r="r" b="b"/>
            <a:pathLst>
              <a:path w="2903967" h="4090535">
                <a:moveTo>
                  <a:pt x="0" y="0"/>
                </a:moveTo>
                <a:lnTo>
                  <a:pt x="2903967" y="0"/>
                </a:lnTo>
                <a:lnTo>
                  <a:pt x="2903967" y="4090535"/>
                </a:lnTo>
                <a:lnTo>
                  <a:pt x="0" y="4090535"/>
                </a:lnTo>
                <a:lnTo>
                  <a:pt x="0" y="0"/>
                </a:lnTo>
                <a:close/>
              </a:path>
            </a:pathLst>
          </a:custGeom>
          <a:blipFill>
            <a:blip r:embed="rId5"/>
            <a:stretch>
              <a:fillRect/>
            </a:stretch>
          </a:blipFill>
        </p:spPr>
      </p:sp>
      <p:sp>
        <p:nvSpPr>
          <p:cNvPr id="8" name="Freeform 8"/>
          <p:cNvSpPr/>
          <p:nvPr/>
        </p:nvSpPr>
        <p:spPr>
          <a:xfrm>
            <a:off x="12879157" y="2466741"/>
            <a:ext cx="5271410" cy="2121743"/>
          </a:xfrm>
          <a:custGeom>
            <a:avLst/>
            <a:gdLst/>
            <a:ahLst/>
            <a:cxnLst/>
            <a:rect l="l" t="t" r="r" b="b"/>
            <a:pathLst>
              <a:path w="5271410" h="2121743">
                <a:moveTo>
                  <a:pt x="0" y="0"/>
                </a:moveTo>
                <a:lnTo>
                  <a:pt x="5271410" y="0"/>
                </a:lnTo>
                <a:lnTo>
                  <a:pt x="5271410" y="2121743"/>
                </a:lnTo>
                <a:lnTo>
                  <a:pt x="0" y="2121743"/>
                </a:lnTo>
                <a:lnTo>
                  <a:pt x="0" y="0"/>
                </a:lnTo>
                <a:close/>
              </a:path>
            </a:pathLst>
          </a:custGeom>
          <a:blipFill>
            <a:blip r:embed="rId6"/>
            <a:stretch>
              <a:fillRect/>
            </a:stretch>
          </a:blipFill>
        </p:spPr>
      </p:sp>
      <p:sp>
        <p:nvSpPr>
          <p:cNvPr id="9" name="Freeform 9"/>
          <p:cNvSpPr/>
          <p:nvPr/>
        </p:nvSpPr>
        <p:spPr>
          <a:xfrm>
            <a:off x="12879157" y="5905624"/>
            <a:ext cx="5081737" cy="3233255"/>
          </a:xfrm>
          <a:custGeom>
            <a:avLst/>
            <a:gdLst/>
            <a:ahLst/>
            <a:cxnLst/>
            <a:rect l="l" t="t" r="r" b="b"/>
            <a:pathLst>
              <a:path w="5081737" h="3233255">
                <a:moveTo>
                  <a:pt x="0" y="0"/>
                </a:moveTo>
                <a:lnTo>
                  <a:pt x="5081737" y="0"/>
                </a:lnTo>
                <a:lnTo>
                  <a:pt x="5081737" y="3233255"/>
                </a:lnTo>
                <a:lnTo>
                  <a:pt x="0" y="3233255"/>
                </a:lnTo>
                <a:lnTo>
                  <a:pt x="0" y="0"/>
                </a:lnTo>
                <a:close/>
              </a:path>
            </a:pathLst>
          </a:custGeom>
          <a:blipFill>
            <a:blip r:embed="rId7"/>
            <a:stretch>
              <a:fillRect/>
            </a:stretch>
          </a:blipFill>
        </p:spPr>
      </p:sp>
      <p:sp>
        <p:nvSpPr>
          <p:cNvPr id="10" name="TextBox 10"/>
          <p:cNvSpPr txBox="1"/>
          <p:nvPr/>
        </p:nvSpPr>
        <p:spPr>
          <a:xfrm>
            <a:off x="1028700" y="430561"/>
            <a:ext cx="16230600" cy="840740"/>
          </a:xfrm>
          <a:prstGeom prst="rect">
            <a:avLst/>
          </a:prstGeom>
        </p:spPr>
        <p:txBody>
          <a:bodyPr lIns="0" tIns="0" rIns="0" bIns="0" rtlCol="0" anchor="t">
            <a:spAutoFit/>
          </a:bodyPr>
          <a:lstStyle/>
          <a:p>
            <a:pPr algn="l">
              <a:lnSpc>
                <a:spcPts val="6160"/>
              </a:lnSpc>
            </a:pPr>
            <a:r>
              <a:rPr lang="en-US" sz="4400" dirty="0">
                <a:solidFill>
                  <a:srgbClr val="FFFFFF"/>
                </a:solidFill>
                <a:latin typeface="Times New Roman"/>
                <a:ea typeface="Times New Roman"/>
                <a:cs typeface="Times New Roman"/>
                <a:sym typeface="Times New Roman"/>
              </a:rPr>
              <a:t>Zero knowledge proof process</a:t>
            </a:r>
          </a:p>
        </p:txBody>
      </p:sp>
      <p:sp>
        <p:nvSpPr>
          <p:cNvPr id="11" name="TextBox 11"/>
          <p:cNvSpPr txBox="1"/>
          <p:nvPr/>
        </p:nvSpPr>
        <p:spPr>
          <a:xfrm>
            <a:off x="1028700" y="1747286"/>
            <a:ext cx="4612109" cy="538480"/>
          </a:xfrm>
          <a:prstGeom prst="rect">
            <a:avLst/>
          </a:prstGeom>
        </p:spPr>
        <p:txBody>
          <a:bodyPr lIns="0" tIns="0" rIns="0" bIns="0" rtlCol="0" anchor="t">
            <a:spAutoFit/>
          </a:bodyPr>
          <a:lstStyle/>
          <a:p>
            <a:pPr algn="ctr">
              <a:lnSpc>
                <a:spcPts val="3919"/>
              </a:lnSpc>
              <a:spcBef>
                <a:spcPct val="0"/>
              </a:spcBef>
            </a:pPr>
            <a:r>
              <a:rPr lang="en-US" sz="2799">
                <a:solidFill>
                  <a:srgbClr val="000000"/>
                </a:solidFill>
                <a:latin typeface="Times New Roman"/>
                <a:ea typeface="Times New Roman"/>
                <a:cs typeface="Times New Roman"/>
                <a:sym typeface="Times New Roman"/>
              </a:rPr>
              <a:t>R1CS to QAP Transformation</a:t>
            </a:r>
          </a:p>
        </p:txBody>
      </p:sp>
      <p:sp>
        <p:nvSpPr>
          <p:cNvPr id="12" name="TextBox 12"/>
          <p:cNvSpPr txBox="1"/>
          <p:nvPr/>
        </p:nvSpPr>
        <p:spPr>
          <a:xfrm>
            <a:off x="8176392" y="1747286"/>
            <a:ext cx="3719959" cy="538480"/>
          </a:xfrm>
          <a:prstGeom prst="rect">
            <a:avLst/>
          </a:prstGeom>
        </p:spPr>
        <p:txBody>
          <a:bodyPr lIns="0" tIns="0" rIns="0" bIns="0" rtlCol="0" anchor="t">
            <a:spAutoFit/>
          </a:bodyPr>
          <a:lstStyle/>
          <a:p>
            <a:pPr algn="ctr">
              <a:lnSpc>
                <a:spcPts val="3919"/>
              </a:lnSpc>
              <a:spcBef>
                <a:spcPct val="0"/>
              </a:spcBef>
            </a:pPr>
            <a:r>
              <a:rPr lang="en-US" sz="2799">
                <a:solidFill>
                  <a:srgbClr val="000000"/>
                </a:solidFill>
                <a:latin typeface="Times New Roman"/>
                <a:ea typeface="Times New Roman"/>
                <a:cs typeface="Times New Roman"/>
                <a:sym typeface="Times New Roman"/>
              </a:rPr>
              <a:t>QAP Polynomial System</a:t>
            </a:r>
          </a:p>
        </p:txBody>
      </p:sp>
      <p:sp>
        <p:nvSpPr>
          <p:cNvPr id="13" name="TextBox 13"/>
          <p:cNvSpPr txBox="1"/>
          <p:nvPr/>
        </p:nvSpPr>
        <p:spPr>
          <a:xfrm>
            <a:off x="3932667" y="2381016"/>
            <a:ext cx="3411756" cy="3935095"/>
          </a:xfrm>
          <a:prstGeom prst="rect">
            <a:avLst/>
          </a:prstGeom>
        </p:spPr>
        <p:txBody>
          <a:bodyPr lIns="0" tIns="0" rIns="0" bIns="0" rtlCol="0" anchor="t">
            <a:spAutoFit/>
          </a:bodyPr>
          <a:lstStyle/>
          <a:p>
            <a:pPr marL="474979" lvl="1" indent="-237490" algn="l">
              <a:lnSpc>
                <a:spcPts val="3079"/>
              </a:lnSpc>
              <a:buFont typeface="Arial"/>
              <a:buChar char="•"/>
            </a:pPr>
            <a:r>
              <a:rPr lang="en-US" sz="2199">
                <a:solidFill>
                  <a:srgbClr val="000000"/>
                </a:solidFill>
                <a:latin typeface="Times New Roman"/>
                <a:ea typeface="Times New Roman"/>
                <a:cs typeface="Times New Roman"/>
                <a:sym typeface="Times New Roman"/>
              </a:rPr>
              <a:t>Z_i (x) is a Lagrange basic polynomial, which is equal to 1 at a specific point and 0 at other points</a:t>
            </a:r>
          </a:p>
          <a:p>
            <a:pPr algn="l">
              <a:lnSpc>
                <a:spcPts val="3079"/>
              </a:lnSpc>
            </a:pPr>
            <a:endParaRPr lang="en-US" sz="2199">
              <a:solidFill>
                <a:srgbClr val="000000"/>
              </a:solidFill>
              <a:latin typeface="Times New Roman"/>
              <a:ea typeface="Times New Roman"/>
              <a:cs typeface="Times New Roman"/>
              <a:sym typeface="Times New Roman"/>
            </a:endParaRPr>
          </a:p>
          <a:p>
            <a:pPr marL="474979" lvl="1" indent="-237490" algn="l">
              <a:lnSpc>
                <a:spcPts val="3079"/>
              </a:lnSpc>
              <a:buFont typeface="Arial"/>
              <a:buChar char="•"/>
            </a:pPr>
            <a:r>
              <a:rPr lang="en-US" sz="2199">
                <a:solidFill>
                  <a:srgbClr val="000000"/>
                </a:solidFill>
                <a:latin typeface="Times New Roman"/>
                <a:ea typeface="Times New Roman"/>
                <a:cs typeface="Times New Roman"/>
                <a:sym typeface="Times New Roman"/>
              </a:rPr>
              <a:t>A_i (x), B_i (x), and C_i (x) are polynomials obtained through </a:t>
            </a:r>
            <a:r>
              <a:rPr lang="en-US" sz="2199">
                <a:solidFill>
                  <a:srgbClr val="DA6220"/>
                </a:solidFill>
                <a:latin typeface="Times New Roman"/>
                <a:ea typeface="Times New Roman"/>
                <a:cs typeface="Times New Roman"/>
                <a:sym typeface="Times New Roman"/>
              </a:rPr>
              <a:t>matrix transformation</a:t>
            </a:r>
          </a:p>
        </p:txBody>
      </p:sp>
      <p:sp>
        <p:nvSpPr>
          <p:cNvPr id="14" name="TextBox 14"/>
          <p:cNvSpPr txBox="1"/>
          <p:nvPr/>
        </p:nvSpPr>
        <p:spPr>
          <a:xfrm>
            <a:off x="7706451" y="4534301"/>
            <a:ext cx="4848991" cy="3935095"/>
          </a:xfrm>
          <a:prstGeom prst="rect">
            <a:avLst/>
          </a:prstGeom>
        </p:spPr>
        <p:txBody>
          <a:bodyPr lIns="0" tIns="0" rIns="0" bIns="0" rtlCol="0" anchor="t">
            <a:spAutoFit/>
          </a:bodyPr>
          <a:lstStyle/>
          <a:p>
            <a:pPr marL="474979" lvl="1" indent="-237490" algn="l">
              <a:lnSpc>
                <a:spcPts val="3079"/>
              </a:lnSpc>
              <a:buFont typeface="Arial"/>
              <a:buChar char="•"/>
            </a:pPr>
            <a:r>
              <a:rPr lang="en-US" sz="2199">
                <a:solidFill>
                  <a:srgbClr val="000000"/>
                </a:solidFill>
                <a:latin typeface="Times New Roman"/>
                <a:ea typeface="Times New Roman"/>
                <a:cs typeface="Times New Roman"/>
                <a:sym typeface="Times New Roman"/>
              </a:rPr>
              <a:t>P (x) represents the validation polynomial, which checks </a:t>
            </a:r>
            <a:r>
              <a:rPr lang="en-US" sz="2199">
                <a:solidFill>
                  <a:srgbClr val="DA6220"/>
                </a:solidFill>
                <a:latin typeface="Times New Roman"/>
                <a:ea typeface="Times New Roman"/>
                <a:cs typeface="Times New Roman"/>
                <a:sym typeface="Times New Roman"/>
              </a:rPr>
              <a:t>whether the R1CS constraint is satisfied</a:t>
            </a:r>
          </a:p>
          <a:p>
            <a:pPr algn="l">
              <a:lnSpc>
                <a:spcPts val="3079"/>
              </a:lnSpc>
            </a:pPr>
            <a:endParaRPr lang="en-US" sz="2199">
              <a:solidFill>
                <a:srgbClr val="DA6220"/>
              </a:solidFill>
              <a:latin typeface="Times New Roman"/>
              <a:ea typeface="Times New Roman"/>
              <a:cs typeface="Times New Roman"/>
              <a:sym typeface="Times New Roman"/>
            </a:endParaRPr>
          </a:p>
          <a:p>
            <a:pPr marL="474979" lvl="1" indent="-237490" algn="l">
              <a:lnSpc>
                <a:spcPts val="3079"/>
              </a:lnSpc>
              <a:buFont typeface="Arial"/>
              <a:buChar char="•"/>
            </a:pPr>
            <a:r>
              <a:rPr lang="en-US" sz="2199">
                <a:solidFill>
                  <a:srgbClr val="000000"/>
                </a:solidFill>
                <a:latin typeface="Times New Roman"/>
                <a:ea typeface="Times New Roman"/>
                <a:cs typeface="Times New Roman"/>
                <a:sym typeface="Times New Roman"/>
              </a:rPr>
              <a:t>Z (x) is a vanishing polynomial, equal to 0 at all constraint points</a:t>
            </a:r>
          </a:p>
          <a:p>
            <a:pPr algn="l">
              <a:lnSpc>
                <a:spcPts val="3079"/>
              </a:lnSpc>
            </a:pPr>
            <a:endParaRPr lang="en-US" sz="2199">
              <a:solidFill>
                <a:srgbClr val="000000"/>
              </a:solidFill>
              <a:latin typeface="Times New Roman"/>
              <a:ea typeface="Times New Roman"/>
              <a:cs typeface="Times New Roman"/>
              <a:sym typeface="Times New Roman"/>
            </a:endParaRPr>
          </a:p>
          <a:p>
            <a:pPr marL="474979" lvl="1" indent="-237490" algn="l">
              <a:lnSpc>
                <a:spcPts val="3079"/>
              </a:lnSpc>
              <a:buFont typeface="Arial"/>
              <a:buChar char="•"/>
            </a:pPr>
            <a:r>
              <a:rPr lang="en-US" sz="2199">
                <a:solidFill>
                  <a:srgbClr val="000000"/>
                </a:solidFill>
                <a:latin typeface="Times New Roman"/>
                <a:ea typeface="Times New Roman"/>
                <a:cs typeface="Times New Roman"/>
                <a:sym typeface="Times New Roman"/>
              </a:rPr>
              <a:t>H (x) is a quotient polynomial, and the constraint is only satisfied when P (x) can be divided by Z (x)</a:t>
            </a:r>
          </a:p>
        </p:txBody>
      </p:sp>
      <p:sp>
        <p:nvSpPr>
          <p:cNvPr id="15" name="TextBox 15"/>
          <p:cNvSpPr txBox="1"/>
          <p:nvPr/>
        </p:nvSpPr>
        <p:spPr>
          <a:xfrm>
            <a:off x="12879157" y="1747286"/>
            <a:ext cx="5259214" cy="538480"/>
          </a:xfrm>
          <a:prstGeom prst="rect">
            <a:avLst/>
          </a:prstGeom>
        </p:spPr>
        <p:txBody>
          <a:bodyPr lIns="0" tIns="0" rIns="0" bIns="0" rtlCol="0" anchor="t">
            <a:spAutoFit/>
          </a:bodyPr>
          <a:lstStyle/>
          <a:p>
            <a:pPr algn="ctr">
              <a:lnSpc>
                <a:spcPts val="3919"/>
              </a:lnSpc>
              <a:spcBef>
                <a:spcPct val="0"/>
              </a:spcBef>
            </a:pPr>
            <a:r>
              <a:rPr lang="en-US" sz="2799">
                <a:solidFill>
                  <a:srgbClr val="000000"/>
                </a:solidFill>
                <a:latin typeface="Times New Roman"/>
                <a:ea typeface="Times New Roman"/>
                <a:cs typeface="Times New Roman"/>
                <a:sym typeface="Times New Roman"/>
              </a:rPr>
              <a:t>Trusted Setup and Key Generation</a:t>
            </a:r>
          </a:p>
        </p:txBody>
      </p:sp>
      <p:sp>
        <p:nvSpPr>
          <p:cNvPr id="16" name="TextBox 16"/>
          <p:cNvSpPr txBox="1"/>
          <p:nvPr/>
        </p:nvSpPr>
        <p:spPr>
          <a:xfrm>
            <a:off x="12917392" y="5064734"/>
            <a:ext cx="3892079" cy="538480"/>
          </a:xfrm>
          <a:prstGeom prst="rect">
            <a:avLst/>
          </a:prstGeom>
        </p:spPr>
        <p:txBody>
          <a:bodyPr lIns="0" tIns="0" rIns="0" bIns="0" rtlCol="0" anchor="t">
            <a:spAutoFit/>
          </a:bodyPr>
          <a:lstStyle/>
          <a:p>
            <a:pPr algn="ctr">
              <a:lnSpc>
                <a:spcPts val="3919"/>
              </a:lnSpc>
              <a:spcBef>
                <a:spcPct val="0"/>
              </a:spcBef>
            </a:pPr>
            <a:r>
              <a:rPr lang="en-US" sz="2799">
                <a:solidFill>
                  <a:srgbClr val="000000"/>
                </a:solidFill>
                <a:latin typeface="Times New Roman"/>
                <a:ea typeface="Times New Roman"/>
                <a:cs typeface="Times New Roman"/>
                <a:sym typeface="Times New Roman"/>
              </a:rPr>
              <a:t>Proof Generation Process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680876"/>
            <a:chOff x="0" y="0"/>
            <a:chExt cx="4816593" cy="442700"/>
          </a:xfrm>
        </p:grpSpPr>
        <p:sp>
          <p:nvSpPr>
            <p:cNvPr id="3" name="Freeform 3"/>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028700" y="2988823"/>
            <a:ext cx="8115300" cy="2941796"/>
          </a:xfrm>
          <a:custGeom>
            <a:avLst/>
            <a:gdLst/>
            <a:ahLst/>
            <a:cxnLst/>
            <a:rect l="l" t="t" r="r" b="b"/>
            <a:pathLst>
              <a:path w="8115300" h="2941796">
                <a:moveTo>
                  <a:pt x="0" y="0"/>
                </a:moveTo>
                <a:lnTo>
                  <a:pt x="8115300" y="0"/>
                </a:lnTo>
                <a:lnTo>
                  <a:pt x="8115300" y="2941797"/>
                </a:lnTo>
                <a:lnTo>
                  <a:pt x="0" y="2941797"/>
                </a:lnTo>
                <a:lnTo>
                  <a:pt x="0" y="0"/>
                </a:lnTo>
                <a:close/>
              </a:path>
            </a:pathLst>
          </a:custGeom>
          <a:blipFill>
            <a:blip r:embed="rId3"/>
            <a:stretch>
              <a:fillRect/>
            </a:stretch>
          </a:blipFill>
        </p:spPr>
      </p:sp>
      <p:sp>
        <p:nvSpPr>
          <p:cNvPr id="6" name="Freeform 6"/>
          <p:cNvSpPr/>
          <p:nvPr/>
        </p:nvSpPr>
        <p:spPr>
          <a:xfrm>
            <a:off x="1028700" y="6694381"/>
            <a:ext cx="6935789" cy="693579"/>
          </a:xfrm>
          <a:custGeom>
            <a:avLst/>
            <a:gdLst/>
            <a:ahLst/>
            <a:cxnLst/>
            <a:rect l="l" t="t" r="r" b="b"/>
            <a:pathLst>
              <a:path w="6935789" h="693579">
                <a:moveTo>
                  <a:pt x="0" y="0"/>
                </a:moveTo>
                <a:lnTo>
                  <a:pt x="6935789" y="0"/>
                </a:lnTo>
                <a:lnTo>
                  <a:pt x="6935789" y="693579"/>
                </a:lnTo>
                <a:lnTo>
                  <a:pt x="0" y="693579"/>
                </a:lnTo>
                <a:lnTo>
                  <a:pt x="0" y="0"/>
                </a:lnTo>
                <a:close/>
              </a:path>
            </a:pathLst>
          </a:custGeom>
          <a:blipFill>
            <a:blip r:embed="rId4"/>
            <a:stretch>
              <a:fillRect/>
            </a:stretch>
          </a:blipFill>
        </p:spPr>
      </p:sp>
      <p:sp>
        <p:nvSpPr>
          <p:cNvPr id="7" name="Freeform 7"/>
          <p:cNvSpPr/>
          <p:nvPr/>
        </p:nvSpPr>
        <p:spPr>
          <a:xfrm>
            <a:off x="10679204" y="1680876"/>
            <a:ext cx="5743904" cy="5535687"/>
          </a:xfrm>
          <a:custGeom>
            <a:avLst/>
            <a:gdLst/>
            <a:ahLst/>
            <a:cxnLst/>
            <a:rect l="l" t="t" r="r" b="b"/>
            <a:pathLst>
              <a:path w="5743904" h="5535687">
                <a:moveTo>
                  <a:pt x="0" y="0"/>
                </a:moveTo>
                <a:lnTo>
                  <a:pt x="5743904" y="0"/>
                </a:lnTo>
                <a:lnTo>
                  <a:pt x="5743904" y="5535688"/>
                </a:lnTo>
                <a:lnTo>
                  <a:pt x="0" y="5535688"/>
                </a:lnTo>
                <a:lnTo>
                  <a:pt x="0" y="0"/>
                </a:lnTo>
                <a:close/>
              </a:path>
            </a:pathLst>
          </a:custGeom>
          <a:blipFill>
            <a:blip r:embed="rId5"/>
            <a:stretch>
              <a:fillRect/>
            </a:stretch>
          </a:blipFill>
        </p:spPr>
      </p:sp>
      <p:sp>
        <p:nvSpPr>
          <p:cNvPr id="8" name="Freeform 8"/>
          <p:cNvSpPr/>
          <p:nvPr/>
        </p:nvSpPr>
        <p:spPr>
          <a:xfrm>
            <a:off x="10679204" y="7237090"/>
            <a:ext cx="5743904" cy="2468203"/>
          </a:xfrm>
          <a:custGeom>
            <a:avLst/>
            <a:gdLst/>
            <a:ahLst/>
            <a:cxnLst/>
            <a:rect l="l" t="t" r="r" b="b"/>
            <a:pathLst>
              <a:path w="5743904" h="2468203">
                <a:moveTo>
                  <a:pt x="0" y="0"/>
                </a:moveTo>
                <a:lnTo>
                  <a:pt x="5743904" y="0"/>
                </a:lnTo>
                <a:lnTo>
                  <a:pt x="5743904" y="2468203"/>
                </a:lnTo>
                <a:lnTo>
                  <a:pt x="0" y="2468203"/>
                </a:lnTo>
                <a:lnTo>
                  <a:pt x="0" y="0"/>
                </a:lnTo>
                <a:close/>
              </a:path>
            </a:pathLst>
          </a:custGeom>
          <a:blipFill>
            <a:blip r:embed="rId6"/>
            <a:stretch>
              <a:fillRect/>
            </a:stretch>
          </a:blipFill>
        </p:spPr>
      </p:sp>
      <p:sp>
        <p:nvSpPr>
          <p:cNvPr id="9" name="TextBox 9"/>
          <p:cNvSpPr txBox="1"/>
          <p:nvPr/>
        </p:nvSpPr>
        <p:spPr>
          <a:xfrm>
            <a:off x="1028700" y="430561"/>
            <a:ext cx="16230600" cy="840740"/>
          </a:xfrm>
          <a:prstGeom prst="rect">
            <a:avLst/>
          </a:prstGeom>
        </p:spPr>
        <p:txBody>
          <a:bodyPr lIns="0" tIns="0" rIns="0" bIns="0" rtlCol="0" anchor="t">
            <a:spAutoFit/>
          </a:bodyPr>
          <a:lstStyle/>
          <a:p>
            <a:pPr algn="l">
              <a:lnSpc>
                <a:spcPts val="6160"/>
              </a:lnSpc>
            </a:pPr>
            <a:r>
              <a:rPr lang="en-US" sz="4400" dirty="0">
                <a:solidFill>
                  <a:srgbClr val="FFFFFF"/>
                </a:solidFill>
                <a:latin typeface="Times New Roman"/>
                <a:ea typeface="Times New Roman"/>
                <a:cs typeface="Times New Roman"/>
                <a:sym typeface="Times New Roman"/>
              </a:rPr>
              <a:t>Circuit performance and results</a:t>
            </a:r>
          </a:p>
        </p:txBody>
      </p:sp>
      <p:sp>
        <p:nvSpPr>
          <p:cNvPr id="10" name="TextBox 10"/>
          <p:cNvSpPr txBox="1"/>
          <p:nvPr/>
        </p:nvSpPr>
        <p:spPr>
          <a:xfrm>
            <a:off x="1028700" y="6083020"/>
            <a:ext cx="3693452" cy="538480"/>
          </a:xfrm>
          <a:prstGeom prst="rect">
            <a:avLst/>
          </a:prstGeom>
        </p:spPr>
        <p:txBody>
          <a:bodyPr lIns="0" tIns="0" rIns="0" bIns="0" rtlCol="0" anchor="t">
            <a:spAutoFit/>
          </a:bodyPr>
          <a:lstStyle/>
          <a:p>
            <a:pPr algn="l">
              <a:lnSpc>
                <a:spcPts val="3919"/>
              </a:lnSpc>
              <a:spcBef>
                <a:spcPct val="0"/>
              </a:spcBef>
            </a:pPr>
            <a:r>
              <a:rPr lang="en-US" sz="2799">
                <a:solidFill>
                  <a:srgbClr val="000000"/>
                </a:solidFill>
                <a:latin typeface="Times New Roman"/>
                <a:ea typeface="Times New Roman"/>
                <a:cs typeface="Times New Roman"/>
                <a:sym typeface="Times New Roman"/>
              </a:rPr>
              <a:t>Verification Equation</a:t>
            </a:r>
          </a:p>
        </p:txBody>
      </p:sp>
      <p:sp>
        <p:nvSpPr>
          <p:cNvPr id="11" name="TextBox 11"/>
          <p:cNvSpPr txBox="1"/>
          <p:nvPr/>
        </p:nvSpPr>
        <p:spPr>
          <a:xfrm>
            <a:off x="1028700" y="1835247"/>
            <a:ext cx="8136880" cy="962660"/>
          </a:xfrm>
          <a:prstGeom prst="rect">
            <a:avLst/>
          </a:prstGeom>
        </p:spPr>
        <p:txBody>
          <a:bodyPr lIns="0" tIns="0" rIns="0" bIns="0" rtlCol="0" anchor="t">
            <a:spAutoFit/>
          </a:bodyPr>
          <a:lstStyle/>
          <a:p>
            <a:pPr algn="ctr">
              <a:lnSpc>
                <a:spcPts val="3919"/>
              </a:lnSpc>
              <a:spcBef>
                <a:spcPct val="0"/>
              </a:spcBef>
            </a:pPr>
            <a:r>
              <a:rPr lang="en-US" sz="2799">
                <a:solidFill>
                  <a:srgbClr val="000000"/>
                </a:solidFill>
                <a:latin typeface="Times New Roman"/>
                <a:ea typeface="Times New Roman"/>
                <a:cs typeface="Times New Roman"/>
                <a:sym typeface="Times New Roman"/>
              </a:rPr>
              <a:t>Performance data of the system processing prophecies</a:t>
            </a:r>
          </a:p>
          <a:p>
            <a:pPr marL="518162" lvl="1" indent="-259081" algn="l">
              <a:lnSpc>
                <a:spcPts val="3360"/>
              </a:lnSpc>
              <a:buFont typeface="Arial"/>
              <a:buChar char="•"/>
            </a:pPr>
            <a:r>
              <a:rPr lang="en-US" sz="2400">
                <a:solidFill>
                  <a:srgbClr val="DA6220"/>
                </a:solidFill>
                <a:latin typeface="Times New Roman"/>
                <a:ea typeface="Times New Roman"/>
                <a:cs typeface="Times New Roman"/>
                <a:sym typeface="Times New Roman"/>
              </a:rPr>
              <a:t>Generate once, verify multiple times</a:t>
            </a:r>
          </a:p>
        </p:txBody>
      </p:sp>
      <p:sp>
        <p:nvSpPr>
          <p:cNvPr id="12" name="TextBox 12"/>
          <p:cNvSpPr txBox="1"/>
          <p:nvPr/>
        </p:nvSpPr>
        <p:spPr>
          <a:xfrm>
            <a:off x="1028700" y="7559410"/>
            <a:ext cx="8648423" cy="1710690"/>
          </a:xfrm>
          <a:prstGeom prst="rect">
            <a:avLst/>
          </a:prstGeom>
        </p:spPr>
        <p:txBody>
          <a:bodyPr lIns="0" tIns="0" rIns="0" bIns="0" rtlCol="0" anchor="t">
            <a:spAutoFit/>
          </a:bodyPr>
          <a:lstStyle/>
          <a:p>
            <a:pPr algn="l">
              <a:lnSpc>
                <a:spcPts val="3360"/>
              </a:lnSpc>
              <a:spcBef>
                <a:spcPct val="0"/>
              </a:spcBef>
            </a:pPr>
            <a:r>
              <a:rPr lang="en-US" sz="2400">
                <a:solidFill>
                  <a:srgbClr val="000000"/>
                </a:solidFill>
                <a:latin typeface="Times New Roman"/>
                <a:ea typeface="Times New Roman"/>
                <a:cs typeface="Times New Roman"/>
                <a:sym typeface="Times New Roman"/>
              </a:rPr>
              <a:t>Verification job: </a:t>
            </a:r>
          </a:p>
          <a:p>
            <a:pPr marL="518162" lvl="1" indent="-259081" algn="l">
              <a:lnSpc>
                <a:spcPts val="3360"/>
              </a:lnSpc>
              <a:buFont typeface="Arial"/>
              <a:buChar char="•"/>
            </a:pPr>
            <a:r>
              <a:rPr lang="en-US" sz="2400">
                <a:solidFill>
                  <a:srgbClr val="000000"/>
                </a:solidFill>
                <a:latin typeface="Times New Roman"/>
                <a:ea typeface="Times New Roman"/>
                <a:cs typeface="Times New Roman"/>
                <a:sym typeface="Times New Roman"/>
              </a:rPr>
              <a:t>Just calculate whether this equation holds or not</a:t>
            </a:r>
          </a:p>
          <a:p>
            <a:pPr algn="l">
              <a:lnSpc>
                <a:spcPts val="3360"/>
              </a:lnSpc>
              <a:spcBef>
                <a:spcPct val="0"/>
              </a:spcBef>
            </a:pPr>
            <a:r>
              <a:rPr lang="en-US" sz="2400">
                <a:solidFill>
                  <a:srgbClr val="000000"/>
                </a:solidFill>
                <a:latin typeface="Times New Roman"/>
                <a:ea typeface="Times New Roman"/>
                <a:cs typeface="Times New Roman"/>
                <a:sym typeface="Times New Roman"/>
              </a:rPr>
              <a:t>No need for raw data: </a:t>
            </a:r>
          </a:p>
          <a:p>
            <a:pPr marL="518162" lvl="1" indent="-259081" algn="l">
              <a:lnSpc>
                <a:spcPts val="3360"/>
              </a:lnSpc>
              <a:buFont typeface="Arial"/>
              <a:buChar char="•"/>
            </a:pPr>
            <a:r>
              <a:rPr lang="en-US" sz="2400">
                <a:solidFill>
                  <a:srgbClr val="DA6220"/>
                </a:solidFill>
                <a:latin typeface="Times New Roman"/>
                <a:ea typeface="Times New Roman"/>
                <a:cs typeface="Times New Roman"/>
                <a:sym typeface="Times New Roman"/>
              </a:rPr>
              <a:t>validators do not need to know any private computing details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680876"/>
            <a:chOff x="0" y="0"/>
            <a:chExt cx="4816593" cy="442700"/>
          </a:xfrm>
        </p:grpSpPr>
        <p:sp>
          <p:nvSpPr>
            <p:cNvPr id="3" name="Freeform 3"/>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28700" y="430561"/>
            <a:ext cx="16230600" cy="840740"/>
          </a:xfrm>
          <a:prstGeom prst="rect">
            <a:avLst/>
          </a:prstGeom>
        </p:spPr>
        <p:txBody>
          <a:bodyPr lIns="0" tIns="0" rIns="0" bIns="0" rtlCol="0" anchor="t">
            <a:spAutoFit/>
          </a:bodyPr>
          <a:lstStyle/>
          <a:p>
            <a:pPr algn="l">
              <a:lnSpc>
                <a:spcPts val="6160"/>
              </a:lnSpc>
            </a:pPr>
            <a:r>
              <a:rPr lang="en-US" sz="4400">
                <a:solidFill>
                  <a:srgbClr val="FFFFFF"/>
                </a:solidFill>
                <a:latin typeface="Times New Roman"/>
                <a:ea typeface="Times New Roman"/>
                <a:cs typeface="Times New Roman"/>
                <a:sym typeface="Times New Roman"/>
              </a:rPr>
              <a:t>Further applications </a:t>
            </a:r>
          </a:p>
        </p:txBody>
      </p:sp>
      <p:sp>
        <p:nvSpPr>
          <p:cNvPr id="6" name="TextBox 6"/>
          <p:cNvSpPr txBox="1"/>
          <p:nvPr/>
        </p:nvSpPr>
        <p:spPr>
          <a:xfrm>
            <a:off x="1028700" y="2160087"/>
            <a:ext cx="16230600" cy="5966826"/>
          </a:xfrm>
          <a:prstGeom prst="rect">
            <a:avLst/>
          </a:prstGeom>
        </p:spPr>
        <p:txBody>
          <a:bodyPr lIns="0" tIns="0" rIns="0" bIns="0" rtlCol="0" anchor="t">
            <a:spAutoFit/>
          </a:bodyPr>
          <a:lstStyle/>
          <a:p>
            <a:pPr algn="l">
              <a:lnSpc>
                <a:spcPts val="3686"/>
              </a:lnSpc>
            </a:pPr>
            <a:r>
              <a:rPr lang="en-US" sz="2633" dirty="0">
                <a:solidFill>
                  <a:srgbClr val="000000"/>
                </a:solidFill>
                <a:latin typeface="Times New Roman"/>
                <a:ea typeface="Times New Roman"/>
                <a:cs typeface="Times New Roman"/>
                <a:sym typeface="Times New Roman"/>
              </a:rPr>
              <a:t>Cultural Heritage Preservation</a:t>
            </a:r>
          </a:p>
          <a:p>
            <a:pPr marL="487276" lvl="1" indent="-243638" algn="l">
              <a:lnSpc>
                <a:spcPts val="3159"/>
              </a:lnSpc>
              <a:buFont typeface="Arial"/>
              <a:buChar char="•"/>
            </a:pPr>
            <a:r>
              <a:rPr lang="en-US" sz="2256" dirty="0">
                <a:solidFill>
                  <a:srgbClr val="000000"/>
                </a:solidFill>
                <a:latin typeface="Times New Roman"/>
                <a:ea typeface="Times New Roman"/>
                <a:cs typeface="Times New Roman"/>
                <a:sym typeface="Times New Roman"/>
              </a:rPr>
              <a:t>Validates provenance of historical texts without exposing fragile or sacred original materials.</a:t>
            </a:r>
          </a:p>
          <a:p>
            <a:pPr marL="487276" lvl="1" indent="-243638" algn="l">
              <a:lnSpc>
                <a:spcPts val="3159"/>
              </a:lnSpc>
              <a:buFont typeface="Arial"/>
              <a:buChar char="•"/>
            </a:pPr>
            <a:r>
              <a:rPr lang="en-US" sz="2256" dirty="0">
                <a:solidFill>
                  <a:srgbClr val="000000"/>
                </a:solidFill>
                <a:latin typeface="Times New Roman"/>
                <a:ea typeface="Times New Roman"/>
                <a:cs typeface="Times New Roman"/>
                <a:sym typeface="Times New Roman"/>
              </a:rPr>
              <a:t>Measure feasibility and restoration.</a:t>
            </a:r>
          </a:p>
          <a:p>
            <a:pPr algn="l">
              <a:lnSpc>
                <a:spcPts val="3159"/>
              </a:lnSpc>
            </a:pPr>
            <a:endParaRPr lang="en-US" sz="2256" dirty="0">
              <a:solidFill>
                <a:srgbClr val="000000"/>
              </a:solidFill>
              <a:latin typeface="Times New Roman"/>
              <a:ea typeface="Times New Roman"/>
              <a:cs typeface="Times New Roman"/>
              <a:sym typeface="Times New Roman"/>
            </a:endParaRPr>
          </a:p>
          <a:p>
            <a:pPr algn="l">
              <a:lnSpc>
                <a:spcPts val="3686"/>
              </a:lnSpc>
            </a:pPr>
            <a:r>
              <a:rPr lang="en-US" sz="2633" dirty="0">
                <a:solidFill>
                  <a:srgbClr val="000000"/>
                </a:solidFill>
                <a:latin typeface="Times New Roman"/>
                <a:ea typeface="Times New Roman"/>
                <a:cs typeface="Times New Roman"/>
                <a:sym typeface="Times New Roman"/>
              </a:rPr>
              <a:t>Commercial Bidding</a:t>
            </a:r>
          </a:p>
          <a:p>
            <a:pPr marL="487276" lvl="1" indent="-243638" algn="l">
              <a:lnSpc>
                <a:spcPts val="3159"/>
              </a:lnSpc>
              <a:buFont typeface="Arial"/>
              <a:buChar char="•"/>
            </a:pPr>
            <a:r>
              <a:rPr lang="en-US" sz="2256" dirty="0">
                <a:solidFill>
                  <a:srgbClr val="000000"/>
                </a:solidFill>
                <a:latin typeface="Times New Roman"/>
                <a:ea typeface="Times New Roman"/>
                <a:cs typeface="Times New Roman"/>
                <a:sym typeface="Times New Roman"/>
              </a:rPr>
              <a:t> Define evaluation factors for bids. </a:t>
            </a:r>
          </a:p>
          <a:p>
            <a:pPr marL="487276" lvl="1" indent="-243638" algn="l">
              <a:lnSpc>
                <a:spcPts val="3159"/>
              </a:lnSpc>
              <a:buFont typeface="Arial"/>
              <a:buChar char="•"/>
            </a:pPr>
            <a:r>
              <a:rPr lang="en-US" sz="2256" dirty="0">
                <a:solidFill>
                  <a:srgbClr val="000000"/>
                </a:solidFill>
                <a:latin typeface="Times New Roman"/>
                <a:ea typeface="Times New Roman"/>
                <a:cs typeface="Times New Roman"/>
                <a:sym typeface="Times New Roman"/>
              </a:rPr>
              <a:t>Ensure fairness and choose suitable bids.</a:t>
            </a:r>
          </a:p>
          <a:p>
            <a:pPr marL="243638" lvl="1" algn="l">
              <a:lnSpc>
                <a:spcPts val="3159"/>
              </a:lnSpc>
            </a:pPr>
            <a:endParaRPr lang="en-US" sz="2256" dirty="0">
              <a:solidFill>
                <a:srgbClr val="000000"/>
              </a:solidFill>
              <a:latin typeface="Times New Roman"/>
              <a:ea typeface="Times New Roman"/>
              <a:cs typeface="Times New Roman"/>
              <a:sym typeface="Times New Roman"/>
            </a:endParaRPr>
          </a:p>
          <a:p>
            <a:pPr algn="l">
              <a:lnSpc>
                <a:spcPts val="3686"/>
              </a:lnSpc>
            </a:pPr>
            <a:r>
              <a:rPr lang="en-US" sz="2633" dirty="0">
                <a:solidFill>
                  <a:srgbClr val="000000"/>
                </a:solidFill>
                <a:latin typeface="Times New Roman"/>
                <a:ea typeface="Times New Roman"/>
                <a:cs typeface="Times New Roman"/>
                <a:sym typeface="Times New Roman"/>
              </a:rPr>
              <a:t>Criminal Investigation</a:t>
            </a:r>
          </a:p>
          <a:p>
            <a:pPr marL="487276" lvl="1" indent="-243638" algn="l">
              <a:lnSpc>
                <a:spcPts val="3159"/>
              </a:lnSpc>
              <a:buFont typeface="Arial"/>
              <a:buChar char="•"/>
            </a:pPr>
            <a:r>
              <a:rPr lang="en-US" sz="2256" dirty="0">
                <a:solidFill>
                  <a:srgbClr val="000000"/>
                </a:solidFill>
                <a:latin typeface="Times New Roman"/>
                <a:ea typeface="Times New Roman"/>
                <a:cs typeface="Times New Roman"/>
                <a:sym typeface="Times New Roman"/>
              </a:rPr>
              <a:t>Assess clues with the model. </a:t>
            </a:r>
          </a:p>
          <a:p>
            <a:pPr marL="487276" lvl="1" indent="-243638" algn="l">
              <a:lnSpc>
                <a:spcPts val="3159"/>
              </a:lnSpc>
              <a:buFont typeface="Arial"/>
              <a:buChar char="•"/>
            </a:pPr>
            <a:r>
              <a:rPr lang="en-US" sz="2256" dirty="0">
                <a:solidFill>
                  <a:srgbClr val="000000"/>
                </a:solidFill>
                <a:latin typeface="Times New Roman"/>
                <a:ea typeface="Times New Roman"/>
                <a:cs typeface="Times New Roman"/>
                <a:sym typeface="Times New Roman"/>
              </a:rPr>
              <a:t>Analyze reliability and relevance. Verify clues privately like the model does, aiding investigations.</a:t>
            </a:r>
          </a:p>
          <a:p>
            <a:pPr algn="l">
              <a:lnSpc>
                <a:spcPts val="3159"/>
              </a:lnSpc>
            </a:pPr>
            <a:endParaRPr lang="en-US" sz="2256" dirty="0">
              <a:solidFill>
                <a:srgbClr val="000000"/>
              </a:solidFill>
              <a:latin typeface="Times New Roman"/>
              <a:ea typeface="Times New Roman"/>
              <a:cs typeface="Times New Roman"/>
              <a:sym typeface="Times New Roman"/>
            </a:endParaRPr>
          </a:p>
          <a:p>
            <a:pPr algn="l">
              <a:lnSpc>
                <a:spcPts val="3686"/>
              </a:lnSpc>
            </a:pPr>
            <a:r>
              <a:rPr lang="en-US" sz="2633" dirty="0">
                <a:solidFill>
                  <a:srgbClr val="000000"/>
                </a:solidFill>
                <a:latin typeface="Times New Roman"/>
                <a:ea typeface="Times New Roman"/>
                <a:cs typeface="Times New Roman"/>
                <a:sym typeface="Times New Roman"/>
              </a:rPr>
              <a:t>Blockchain Transactions</a:t>
            </a:r>
          </a:p>
          <a:p>
            <a:pPr marL="487276" lvl="1" indent="-243638" algn="l">
              <a:lnSpc>
                <a:spcPts val="3159"/>
              </a:lnSpc>
              <a:buFont typeface="Arial"/>
              <a:buChar char="•"/>
            </a:pPr>
            <a:r>
              <a:rPr lang="en-US" sz="2256" dirty="0">
                <a:solidFill>
                  <a:srgbClr val="000000"/>
                </a:solidFill>
                <a:latin typeface="Times New Roman"/>
                <a:ea typeface="Times New Roman"/>
                <a:cs typeface="Times New Roman"/>
                <a:sym typeface="Times New Roman"/>
              </a:rPr>
              <a:t>Verify transactions without disclosing sensitive info like amounts and identities, ensuring security and preventing fraud.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6662631"/>
            <a:chOff x="0" y="0"/>
            <a:chExt cx="4816593" cy="1754767"/>
          </a:xfrm>
        </p:grpSpPr>
        <p:sp>
          <p:nvSpPr>
            <p:cNvPr id="3" name="Freeform 3"/>
            <p:cNvSpPr/>
            <p:nvPr/>
          </p:nvSpPr>
          <p:spPr>
            <a:xfrm>
              <a:off x="0" y="0"/>
              <a:ext cx="4816592" cy="1754767"/>
            </a:xfrm>
            <a:custGeom>
              <a:avLst/>
              <a:gdLst/>
              <a:ahLst/>
              <a:cxnLst/>
              <a:rect l="l" t="t" r="r" b="b"/>
              <a:pathLst>
                <a:path w="4816592" h="1754767">
                  <a:moveTo>
                    <a:pt x="0" y="0"/>
                  </a:moveTo>
                  <a:lnTo>
                    <a:pt x="4816592" y="0"/>
                  </a:lnTo>
                  <a:lnTo>
                    <a:pt x="4816592" y="1754767"/>
                  </a:lnTo>
                  <a:lnTo>
                    <a:pt x="0" y="1754767"/>
                  </a:lnTo>
                  <a:close/>
                </a:path>
              </a:pathLst>
            </a:custGeom>
            <a:solidFill>
              <a:srgbClr val="004AAD"/>
            </a:solidFill>
          </p:spPr>
        </p:sp>
        <p:sp>
          <p:nvSpPr>
            <p:cNvPr id="4" name="TextBox 4"/>
            <p:cNvSpPr txBox="1"/>
            <p:nvPr/>
          </p:nvSpPr>
          <p:spPr>
            <a:xfrm>
              <a:off x="0" y="-47625"/>
              <a:ext cx="4816593" cy="1802392"/>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28700" y="2381990"/>
            <a:ext cx="16230600" cy="1721177"/>
          </a:xfrm>
          <a:prstGeom prst="rect">
            <a:avLst/>
          </a:prstGeom>
        </p:spPr>
        <p:txBody>
          <a:bodyPr lIns="0" tIns="0" rIns="0" bIns="0" rtlCol="0" anchor="t">
            <a:spAutoFit/>
          </a:bodyPr>
          <a:lstStyle/>
          <a:p>
            <a:pPr algn="ctr">
              <a:lnSpc>
                <a:spcPts val="6999"/>
              </a:lnSpc>
            </a:pPr>
            <a:r>
              <a:rPr lang="en-US" sz="4999" dirty="0">
                <a:solidFill>
                  <a:srgbClr val="FFFFFF"/>
                </a:solidFill>
                <a:latin typeface="Times New Roman"/>
                <a:ea typeface="Times New Roman"/>
                <a:cs typeface="Times New Roman"/>
                <a:sym typeface="Times New Roman"/>
              </a:rPr>
              <a:t>Thanks for your listening</a:t>
            </a:r>
          </a:p>
          <a:p>
            <a:pPr algn="ctr">
              <a:lnSpc>
                <a:spcPts val="6999"/>
              </a:lnSpc>
            </a:pPr>
            <a:r>
              <a:rPr lang="en-US" sz="4999" dirty="0">
                <a:solidFill>
                  <a:srgbClr val="FFFFFF"/>
                </a:solidFill>
                <a:latin typeface="Times New Roman"/>
                <a:ea typeface="Times New Roman"/>
                <a:cs typeface="Times New Roman"/>
                <a:sym typeface="Times New Roman"/>
              </a:rPr>
              <a:t>Q&amp;A</a:t>
            </a:r>
          </a:p>
        </p:txBody>
      </p:sp>
      <p:sp>
        <p:nvSpPr>
          <p:cNvPr id="6" name="TextBox 6"/>
          <p:cNvSpPr txBox="1"/>
          <p:nvPr/>
        </p:nvSpPr>
        <p:spPr>
          <a:xfrm>
            <a:off x="3964718" y="7966710"/>
            <a:ext cx="10358564" cy="1291590"/>
          </a:xfrm>
          <a:prstGeom prst="rect">
            <a:avLst/>
          </a:prstGeom>
        </p:spPr>
        <p:txBody>
          <a:bodyPr lIns="0" tIns="0" rIns="0" bIns="0" rtlCol="0" anchor="t">
            <a:spAutoFit/>
          </a:bodyPr>
          <a:lstStyle/>
          <a:p>
            <a:pPr algn="ctr">
              <a:lnSpc>
                <a:spcPts val="3359"/>
              </a:lnSpc>
            </a:pPr>
            <a:r>
              <a:rPr lang="en-US" sz="2400">
                <a:solidFill>
                  <a:srgbClr val="000000"/>
                </a:solidFill>
                <a:latin typeface="Times New Roman"/>
                <a:ea typeface="Times New Roman"/>
                <a:cs typeface="Times New Roman"/>
                <a:sym typeface="Times New Roman"/>
              </a:rPr>
              <a:t>Lian, Zihe Zhao, Ayizuorehe</a:t>
            </a:r>
          </a:p>
          <a:p>
            <a:pPr algn="ctr">
              <a:lnSpc>
                <a:spcPts val="3359"/>
              </a:lnSpc>
            </a:pPr>
            <a:r>
              <a:rPr lang="en-US" sz="2400">
                <a:solidFill>
                  <a:srgbClr val="000000"/>
                </a:solidFill>
                <a:latin typeface="Times New Roman"/>
                <a:ea typeface="Times New Roman"/>
                <a:cs typeface="Times New Roman"/>
                <a:sym typeface="Times New Roman"/>
              </a:rPr>
              <a:t>AI Thrust, Info Hub, HKUST(GZ)</a:t>
            </a:r>
          </a:p>
          <a:p>
            <a:pPr algn="ctr">
              <a:lnSpc>
                <a:spcPts val="3359"/>
              </a:lnSpc>
            </a:pPr>
            <a:r>
              <a:rPr lang="en-US" sz="2400">
                <a:solidFill>
                  <a:srgbClr val="000000"/>
                </a:solidFill>
                <a:latin typeface="Times New Roman"/>
                <a:ea typeface="Times New Roman"/>
                <a:cs typeface="Times New Roman"/>
                <a:sym typeface="Times New Roman"/>
              </a:rPr>
              <a:t>xlian289@connect.hkust-gz.edu.cn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680876"/>
            <a:chOff x="0" y="0"/>
            <a:chExt cx="4816593" cy="442700"/>
          </a:xfrm>
        </p:grpSpPr>
        <p:sp>
          <p:nvSpPr>
            <p:cNvPr id="3" name="Freeform 3"/>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028700" y="430561"/>
            <a:ext cx="16230600" cy="728597"/>
          </a:xfrm>
          <a:prstGeom prst="rect">
            <a:avLst/>
          </a:prstGeom>
        </p:spPr>
        <p:txBody>
          <a:bodyPr lIns="0" tIns="0" rIns="0" bIns="0" rtlCol="0" anchor="t">
            <a:spAutoFit/>
          </a:bodyPr>
          <a:lstStyle/>
          <a:p>
            <a:pPr algn="l">
              <a:lnSpc>
                <a:spcPts val="6160"/>
              </a:lnSpc>
            </a:pPr>
            <a:r>
              <a:rPr lang="en-US" sz="4400" dirty="0">
                <a:solidFill>
                  <a:srgbClr val="FFFFFF"/>
                </a:solidFill>
                <a:latin typeface="Times New Roman"/>
                <a:ea typeface="Times New Roman"/>
                <a:cs typeface="Times New Roman"/>
                <a:sym typeface="Times New Roman"/>
              </a:rPr>
              <a:t>Agenda</a:t>
            </a:r>
          </a:p>
        </p:txBody>
      </p:sp>
      <p:sp>
        <p:nvSpPr>
          <p:cNvPr id="13" name="文本框 12">
            <a:extLst>
              <a:ext uri="{FF2B5EF4-FFF2-40B4-BE49-F238E27FC236}">
                <a16:creationId xmlns:a16="http://schemas.microsoft.com/office/drawing/2014/main" id="{A3D47503-3634-747C-B8D3-BFA3113815E6}"/>
              </a:ext>
            </a:extLst>
          </p:cNvPr>
          <p:cNvSpPr txBox="1"/>
          <p:nvPr/>
        </p:nvSpPr>
        <p:spPr>
          <a:xfrm>
            <a:off x="5333997" y="2111437"/>
            <a:ext cx="7620002" cy="6678751"/>
          </a:xfrm>
          <a:prstGeom prst="rect">
            <a:avLst/>
          </a:prstGeom>
          <a:noFill/>
        </p:spPr>
        <p:txBody>
          <a:bodyPr wrap="square" rtlCol="0">
            <a:spAutoFit/>
          </a:bodyPr>
          <a:lstStyle/>
          <a:p>
            <a:r>
              <a:rPr lang="en-US" altLang="zh-CN" sz="2800" dirty="0">
                <a:latin typeface="Times New Roman"/>
                <a:ea typeface="Times New Roman"/>
                <a:cs typeface="Times New Roman"/>
                <a:sym typeface="Times New Roman"/>
              </a:rPr>
              <a:t>Motivation</a:t>
            </a:r>
          </a:p>
          <a:p>
            <a:pPr marL="342900" indent="-342900">
              <a:buFont typeface="Arial" panose="020B0604020202020204" pitchFamily="34" charset="0"/>
              <a:buChar char="•"/>
            </a:pPr>
            <a:r>
              <a:rPr lang="en" altLang="zh-CN" sz="2400" dirty="0">
                <a:latin typeface="Times New Roman"/>
                <a:cs typeface="Times New Roman"/>
              </a:rPr>
              <a:t>Crisis in digital creativity</a:t>
            </a:r>
            <a:endParaRPr lang="en-US" altLang="zh-CN" sz="2400" dirty="0">
              <a:latin typeface="Times New Roman"/>
              <a:cs typeface="Times New Roman"/>
              <a:sym typeface="Times New Roman"/>
            </a:endParaRPr>
          </a:p>
          <a:p>
            <a:endParaRPr lang="en-US" altLang="zh-CN" sz="2400" dirty="0">
              <a:latin typeface="Times New Roman"/>
              <a:ea typeface="Times New Roman"/>
              <a:cs typeface="Times New Roman"/>
              <a:sym typeface="Times New Roman"/>
            </a:endParaRPr>
          </a:p>
          <a:p>
            <a:r>
              <a:rPr lang="en-US" altLang="zh-CN" sz="2800" dirty="0">
                <a:latin typeface="Times New Roman"/>
                <a:ea typeface="Times New Roman"/>
                <a:cs typeface="Times New Roman"/>
                <a:sym typeface="Times New Roman"/>
              </a:rPr>
              <a:t>Methodology</a:t>
            </a:r>
          </a:p>
          <a:p>
            <a:pPr marL="342900" indent="-342900">
              <a:buFont typeface="Arial" panose="020B0604020202020204" pitchFamily="34" charset="0"/>
              <a:buChar char="•"/>
            </a:pPr>
            <a:r>
              <a:rPr lang="en-US" altLang="zh-CN" sz="2400" dirty="0">
                <a:latin typeface="Times New Roman"/>
                <a:ea typeface="Times New Roman"/>
                <a:cs typeface="Times New Roman"/>
                <a:sym typeface="Times New Roman"/>
              </a:rPr>
              <a:t>Similarity between metaphor and ciphertext</a:t>
            </a:r>
          </a:p>
          <a:p>
            <a:pPr marL="342900" indent="-342900">
              <a:buFont typeface="Arial" panose="020B0604020202020204" pitchFamily="34" charset="0"/>
              <a:buChar char="•"/>
            </a:pPr>
            <a:r>
              <a:rPr lang="en-US" altLang="zh-CN" sz="2400" dirty="0">
                <a:latin typeface="Times New Roman"/>
                <a:ea typeface="Times New Roman"/>
                <a:cs typeface="Times New Roman"/>
                <a:sym typeface="Times New Roman"/>
              </a:rPr>
              <a:t>Combine Zero-knowledge proofs (ZKP) with system</a:t>
            </a:r>
          </a:p>
          <a:p>
            <a:endParaRPr lang="en-US" altLang="zh-CN" sz="2400" dirty="0">
              <a:latin typeface="Times New Roman"/>
              <a:ea typeface="Times New Roman"/>
              <a:cs typeface="Times New Roman"/>
              <a:sym typeface="Times New Roman"/>
            </a:endParaRPr>
          </a:p>
          <a:p>
            <a:r>
              <a:rPr lang="en" altLang="zh-CN" sz="2800" dirty="0">
                <a:latin typeface="Times New Roman"/>
                <a:cs typeface="Times New Roman"/>
              </a:rPr>
              <a:t>Implementation</a:t>
            </a:r>
            <a:endParaRPr lang="en-US" altLang="zh-CN" sz="2800" dirty="0">
              <a:latin typeface="Times New Roman"/>
              <a:cs typeface="Times New Roman"/>
              <a:sym typeface="Times New Roman"/>
            </a:endParaRPr>
          </a:p>
          <a:p>
            <a:pPr marL="342900" indent="-342900">
              <a:buFont typeface="Arial" panose="020B0604020202020204" pitchFamily="34" charset="0"/>
              <a:buChar char="•"/>
            </a:pPr>
            <a:r>
              <a:rPr lang="en-US" altLang="zh-CN" sz="2400" dirty="0">
                <a:latin typeface="Times New Roman"/>
                <a:ea typeface="Times New Roman"/>
                <a:cs typeface="Times New Roman"/>
                <a:sym typeface="Times New Roman"/>
              </a:rPr>
              <a:t>An example of </a:t>
            </a:r>
            <a:r>
              <a:rPr lang="en-US" altLang="zh-CN" sz="2400" i="1" dirty="0">
                <a:latin typeface="Times New Roman Italics"/>
                <a:ea typeface="Times New Roman Italics"/>
                <a:cs typeface="Times New Roman Italics"/>
                <a:sym typeface="Times New Roman Italics"/>
              </a:rPr>
              <a:t>Dream of the Red Chamber</a:t>
            </a:r>
          </a:p>
          <a:p>
            <a:pPr marL="342900" indent="-342900">
              <a:buFont typeface="Arial" panose="020B0604020202020204" pitchFamily="34" charset="0"/>
              <a:buChar char="•"/>
            </a:pPr>
            <a:r>
              <a:rPr lang="en-US" altLang="zh-CN" sz="2400" dirty="0">
                <a:latin typeface="Times New Roman"/>
                <a:ea typeface="Times New Roman"/>
                <a:cs typeface="Times New Roman"/>
                <a:sym typeface="Times New Roman"/>
              </a:rPr>
              <a:t>Encryption and</a:t>
            </a:r>
            <a:r>
              <a:rPr lang="zh-CN" altLang="en-US" sz="2400" dirty="0">
                <a:latin typeface="Times New Roman"/>
                <a:ea typeface="Times New Roman"/>
                <a:cs typeface="Times New Roman"/>
                <a:sym typeface="Times New Roman"/>
              </a:rPr>
              <a:t> </a:t>
            </a:r>
            <a:r>
              <a:rPr lang="en-US" altLang="zh-CN" sz="2400" dirty="0">
                <a:latin typeface="Times New Roman"/>
                <a:ea typeface="Times New Roman"/>
                <a:cs typeface="Times New Roman"/>
                <a:sym typeface="Times New Roman"/>
              </a:rPr>
              <a:t>decryption</a:t>
            </a:r>
            <a:r>
              <a:rPr lang="zh-CN" altLang="en-US" sz="2400" dirty="0">
                <a:latin typeface="Times New Roman"/>
                <a:ea typeface="Times New Roman"/>
                <a:cs typeface="Times New Roman"/>
                <a:sym typeface="Times New Roman"/>
              </a:rPr>
              <a:t> </a:t>
            </a:r>
            <a:r>
              <a:rPr lang="en-US" altLang="zh-CN" sz="2400" dirty="0">
                <a:latin typeface="Times New Roman"/>
                <a:ea typeface="Times New Roman"/>
                <a:cs typeface="Times New Roman"/>
                <a:sym typeface="Times New Roman"/>
              </a:rPr>
              <a:t>of prophecies</a:t>
            </a:r>
          </a:p>
          <a:p>
            <a:pPr marL="342900" indent="-342900">
              <a:buFont typeface="Arial" panose="020B0604020202020204" pitchFamily="34" charset="0"/>
              <a:buChar char="•"/>
            </a:pPr>
            <a:r>
              <a:rPr lang="en-US" altLang="zh-CN" sz="2400" dirty="0">
                <a:latin typeface="Times New Roman"/>
                <a:ea typeface="Times New Roman"/>
                <a:cs typeface="Times New Roman"/>
                <a:sym typeface="Times New Roman"/>
              </a:rPr>
              <a:t>Constraint system generation</a:t>
            </a:r>
          </a:p>
          <a:p>
            <a:endParaRPr lang="en-US" altLang="zh-CN" sz="2400" dirty="0">
              <a:latin typeface="Times New Roman"/>
              <a:ea typeface="Times New Roman"/>
              <a:cs typeface="Times New Roman"/>
              <a:sym typeface="Times New Roman"/>
            </a:endParaRPr>
          </a:p>
          <a:p>
            <a:r>
              <a:rPr lang="en-US" altLang="zh-CN" sz="2800" dirty="0">
                <a:latin typeface="Times New Roman"/>
                <a:ea typeface="Times New Roman"/>
                <a:cs typeface="Times New Roman"/>
                <a:sym typeface="Times New Roman"/>
              </a:rPr>
              <a:t>Results</a:t>
            </a:r>
          </a:p>
          <a:p>
            <a:pPr marL="342900" indent="-342900">
              <a:buFont typeface="Arial" panose="020B0604020202020204" pitchFamily="34" charset="0"/>
              <a:buChar char="•"/>
            </a:pPr>
            <a:r>
              <a:rPr lang="en-US" altLang="zh-CN" sz="2400" dirty="0">
                <a:latin typeface="Times New Roman"/>
                <a:ea typeface="Times New Roman"/>
                <a:cs typeface="Times New Roman"/>
                <a:sym typeface="Times New Roman"/>
              </a:rPr>
              <a:t>Zero knowledge proof process</a:t>
            </a:r>
          </a:p>
          <a:p>
            <a:pPr marL="342900" indent="-342900">
              <a:buFont typeface="Arial" panose="020B0604020202020204" pitchFamily="34" charset="0"/>
              <a:buChar char="•"/>
            </a:pPr>
            <a:r>
              <a:rPr lang="en-US" altLang="zh-CN" sz="2400" dirty="0">
                <a:latin typeface="Times New Roman"/>
                <a:ea typeface="Times New Roman"/>
                <a:cs typeface="Times New Roman"/>
                <a:sym typeface="Times New Roman"/>
              </a:rPr>
              <a:t>Circuit performance</a:t>
            </a:r>
          </a:p>
          <a:p>
            <a:endParaRPr lang="en-US" altLang="zh-CN" sz="2400" dirty="0">
              <a:latin typeface="Times New Roman"/>
              <a:ea typeface="Times New Roman"/>
              <a:cs typeface="Times New Roman"/>
              <a:sym typeface="Times New Roman"/>
            </a:endParaRPr>
          </a:p>
          <a:p>
            <a:r>
              <a:rPr lang="en-US" altLang="zh-CN" sz="2800" dirty="0">
                <a:latin typeface="Times New Roman"/>
                <a:ea typeface="Times New Roman"/>
                <a:cs typeface="Times New Roman"/>
                <a:sym typeface="Times New Roman"/>
              </a:rPr>
              <a:t>Applications</a:t>
            </a:r>
            <a:endParaRPr lang="en-US" altLang="zh-CN" sz="2400" dirty="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AE6F9A-F6BE-214F-758D-7140CCB98B8B}"/>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4FCD57F-7F70-6763-2F64-12509759EEE9}"/>
              </a:ext>
            </a:extLst>
          </p:cNvPr>
          <p:cNvGrpSpPr/>
          <p:nvPr/>
        </p:nvGrpSpPr>
        <p:grpSpPr>
          <a:xfrm>
            <a:off x="0" y="-46961"/>
            <a:ext cx="18288000" cy="1680876"/>
            <a:chOff x="0" y="0"/>
            <a:chExt cx="4816593" cy="442700"/>
          </a:xfrm>
        </p:grpSpPr>
        <p:sp>
          <p:nvSpPr>
            <p:cNvPr id="3" name="Freeform 3">
              <a:extLst>
                <a:ext uri="{FF2B5EF4-FFF2-40B4-BE49-F238E27FC236}">
                  <a16:creationId xmlns:a16="http://schemas.microsoft.com/office/drawing/2014/main" id="{C8E484FD-A277-81F7-C064-6999306EAA6D}"/>
                </a:ext>
              </a:extLst>
            </p:cNvPr>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a:extLst>
                <a:ext uri="{FF2B5EF4-FFF2-40B4-BE49-F238E27FC236}">
                  <a16:creationId xmlns:a16="http://schemas.microsoft.com/office/drawing/2014/main" id="{8080E923-C656-C2A2-4C4A-4A8C6B993CB4}"/>
                </a:ext>
              </a:extLst>
            </p:cNvPr>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a:extLst>
              <a:ext uri="{FF2B5EF4-FFF2-40B4-BE49-F238E27FC236}">
                <a16:creationId xmlns:a16="http://schemas.microsoft.com/office/drawing/2014/main" id="{A9761064-63C0-E3E8-D8EC-76D274FF2A88}"/>
              </a:ext>
            </a:extLst>
          </p:cNvPr>
          <p:cNvSpPr txBox="1"/>
          <p:nvPr/>
        </p:nvSpPr>
        <p:spPr>
          <a:xfrm>
            <a:off x="1028700" y="430561"/>
            <a:ext cx="16230600" cy="741678"/>
          </a:xfrm>
          <a:prstGeom prst="rect">
            <a:avLst/>
          </a:prstGeom>
        </p:spPr>
        <p:txBody>
          <a:bodyPr lIns="0" tIns="0" rIns="0" bIns="0" rtlCol="0" anchor="t">
            <a:spAutoFit/>
          </a:bodyPr>
          <a:lstStyle/>
          <a:p>
            <a:pPr algn="l">
              <a:lnSpc>
                <a:spcPts val="6160"/>
              </a:lnSpc>
            </a:pPr>
            <a:r>
              <a:rPr lang="en" altLang="zh-CN" sz="4400" dirty="0">
                <a:solidFill>
                  <a:srgbClr val="FFFFFF"/>
                </a:solidFill>
                <a:latin typeface="Times New Roman"/>
                <a:cs typeface="Times New Roman"/>
              </a:rPr>
              <a:t>Unlocking creation</a:t>
            </a:r>
            <a:endParaRPr lang="en-US" sz="4400" dirty="0">
              <a:solidFill>
                <a:srgbClr val="FFFFFF"/>
              </a:solidFill>
              <a:latin typeface="Times New Roman"/>
              <a:cs typeface="Times New Roman"/>
              <a:sym typeface="Times New Roman"/>
            </a:endParaRPr>
          </a:p>
        </p:txBody>
      </p:sp>
      <p:sp>
        <p:nvSpPr>
          <p:cNvPr id="13" name="文本框 12">
            <a:extLst>
              <a:ext uri="{FF2B5EF4-FFF2-40B4-BE49-F238E27FC236}">
                <a16:creationId xmlns:a16="http://schemas.microsoft.com/office/drawing/2014/main" id="{F9CD0A11-20A2-61F9-CFD1-3A43F95CBC95}"/>
              </a:ext>
            </a:extLst>
          </p:cNvPr>
          <p:cNvSpPr txBox="1"/>
          <p:nvPr/>
        </p:nvSpPr>
        <p:spPr>
          <a:xfrm>
            <a:off x="968663" y="1860189"/>
            <a:ext cx="8747992" cy="7724935"/>
          </a:xfrm>
          <a:prstGeom prst="rect">
            <a:avLst/>
          </a:prstGeom>
          <a:noFill/>
        </p:spPr>
        <p:txBody>
          <a:bodyPr wrap="square" rtlCol="0">
            <a:spAutoFit/>
          </a:bodyPr>
          <a:lstStyle/>
          <a:p>
            <a:pPr algn="l">
              <a:buNone/>
            </a:pPr>
            <a:r>
              <a:rPr lang="en" altLang="zh-CN" sz="2799" dirty="0">
                <a:solidFill>
                  <a:srgbClr val="000000"/>
                </a:solidFill>
                <a:latin typeface="Times New Roman"/>
                <a:cs typeface="Times New Roman"/>
              </a:rPr>
              <a:t>Dual Crisis in Digital Creativity</a:t>
            </a:r>
          </a:p>
          <a:p>
            <a:pPr marL="342900" indent="-342900" algn="l">
              <a:buFont typeface="Arial" panose="020B0604020202020204" pitchFamily="34" charset="0"/>
              <a:buChar char="•"/>
            </a:pPr>
            <a:r>
              <a:rPr lang="en" altLang="zh-CN" sz="2400" dirty="0">
                <a:solidFill>
                  <a:srgbClr val="000000"/>
                </a:solidFill>
                <a:latin typeface="Times New Roman"/>
                <a:cs typeface="Times New Roman"/>
              </a:rPr>
              <a:t>Encryption: Traditional methods secure content, but not creative value - texts “naked” during evaluation</a:t>
            </a:r>
            <a:r>
              <a:rPr lang="zh-CN" altLang="en-US" sz="2400" dirty="0">
                <a:solidFill>
                  <a:srgbClr val="000000"/>
                </a:solidFill>
                <a:latin typeface="Times New Roman"/>
                <a:cs typeface="Times New Roman"/>
              </a:rPr>
              <a:t> </a:t>
            </a:r>
            <a:endParaRPr lang="en" altLang="zh-CN" sz="2400" dirty="0">
              <a:solidFill>
                <a:srgbClr val="000000"/>
              </a:solidFill>
              <a:latin typeface="Times New Roman"/>
              <a:cs typeface="Times New Roman"/>
            </a:endParaRPr>
          </a:p>
          <a:p>
            <a:pPr marL="342900" indent="-342900" algn="l">
              <a:buFont typeface="Arial" panose="020B0604020202020204" pitchFamily="34" charset="0"/>
              <a:buChar char="•"/>
            </a:pPr>
            <a:r>
              <a:rPr lang="en" altLang="zh-CN" sz="2400" dirty="0">
                <a:solidFill>
                  <a:srgbClr val="000000"/>
                </a:solidFill>
                <a:latin typeface="Times New Roman"/>
                <a:cs typeface="Times New Roman"/>
              </a:rPr>
              <a:t>Validation: Subjective judgments; no way to prove value without revealing content</a:t>
            </a:r>
          </a:p>
          <a:p>
            <a:endParaRPr kumimoji="1" lang="en-US" altLang="zh-CN" sz="2400" dirty="0"/>
          </a:p>
          <a:p>
            <a:r>
              <a:rPr lang="en" altLang="zh-CN" sz="2799" dirty="0">
                <a:solidFill>
                  <a:srgbClr val="000000"/>
                </a:solidFill>
                <a:latin typeface="Times New Roman"/>
                <a:cs typeface="Times New Roman"/>
              </a:rPr>
              <a:t>Copyright &amp; Research</a:t>
            </a:r>
            <a:endParaRPr lang="en" altLang="zh-CN" sz="2400" dirty="0"/>
          </a:p>
          <a:p>
            <a:pPr marL="342900" indent="-342900">
              <a:buFont typeface="Arial" panose="020B0604020202020204" pitchFamily="34" charset="0"/>
              <a:buChar char="•"/>
            </a:pPr>
            <a:r>
              <a:rPr lang="en" altLang="zh-CN" sz="2400" dirty="0">
                <a:solidFill>
                  <a:srgbClr val="000000"/>
                </a:solidFill>
                <a:latin typeface="Times New Roman"/>
                <a:cs typeface="Times New Roman"/>
              </a:rPr>
              <a:t>Piracy Risk: Share drafts → stolen</a:t>
            </a:r>
          </a:p>
          <a:p>
            <a:pPr marL="342900" indent="-342900">
              <a:buFont typeface="Arial" panose="020B0604020202020204" pitchFamily="34" charset="0"/>
              <a:buChar char="•"/>
            </a:pPr>
            <a:r>
              <a:rPr lang="en" altLang="zh-CN" sz="2400" dirty="0">
                <a:solidFill>
                  <a:srgbClr val="000000"/>
                </a:solidFill>
                <a:latin typeface="Times New Roman"/>
                <a:cs typeface="Times New Roman"/>
              </a:rPr>
              <a:t>Exclusion: Non - experts can't verify credibility</a:t>
            </a:r>
          </a:p>
          <a:p>
            <a:pPr marL="342900" indent="-342900">
              <a:buFont typeface="Arial" panose="020B0604020202020204" pitchFamily="34" charset="0"/>
              <a:buChar char="•"/>
            </a:pPr>
            <a:endParaRPr lang="en" altLang="zh-CN" sz="2400" dirty="0">
              <a:solidFill>
                <a:srgbClr val="000000"/>
              </a:solidFill>
              <a:latin typeface="Times New Roman"/>
              <a:cs typeface="Times New Roman"/>
            </a:endParaRPr>
          </a:p>
          <a:p>
            <a:r>
              <a:rPr lang="en" altLang="zh-CN" sz="2800" dirty="0" err="1">
                <a:solidFill>
                  <a:srgbClr val="000000"/>
                </a:solidFill>
                <a:latin typeface="Times New Roman"/>
                <a:cs typeface="Times New Roman"/>
              </a:rPr>
              <a:t>Eg.</a:t>
            </a:r>
            <a:r>
              <a:rPr lang="en" altLang="zh-CN" sz="2800" dirty="0">
                <a:solidFill>
                  <a:srgbClr val="000000"/>
                </a:solidFill>
                <a:latin typeface="Times New Roman"/>
                <a:cs typeface="Times New Roman"/>
              </a:rPr>
              <a:t> </a:t>
            </a:r>
          </a:p>
          <a:p>
            <a:r>
              <a:rPr lang="en" altLang="zh-CN" sz="2800" dirty="0">
                <a:solidFill>
                  <a:srgbClr val="000000"/>
                </a:solidFill>
                <a:latin typeface="Times New Roman"/>
                <a:cs typeface="Times New Roman"/>
              </a:rPr>
              <a:t>Subjective Dream of the Red Chamber version checks</a:t>
            </a:r>
          </a:p>
          <a:p>
            <a:pPr marL="342900" indent="-342900">
              <a:buFont typeface="Arial" panose="020B0604020202020204" pitchFamily="34" charset="0"/>
              <a:buChar char="•"/>
            </a:pPr>
            <a:r>
              <a:rPr lang="en" altLang="zh-CN" sz="2400" dirty="0">
                <a:solidFill>
                  <a:srgbClr val="000000"/>
                </a:solidFill>
                <a:latin typeface="Times New Roman"/>
                <a:cs typeface="Times New Roman"/>
              </a:rPr>
              <a:t>Secure IP</a:t>
            </a:r>
          </a:p>
          <a:p>
            <a:pPr marL="342900" indent="-342900">
              <a:buFont typeface="Arial" panose="020B0604020202020204" pitchFamily="34" charset="0"/>
              <a:buChar char="•"/>
            </a:pPr>
            <a:r>
              <a:rPr lang="en" altLang="zh-CN" sz="2400" dirty="0">
                <a:solidFill>
                  <a:srgbClr val="000000"/>
                </a:solidFill>
                <a:latin typeface="Times New Roman"/>
                <a:cs typeface="Times New Roman"/>
              </a:rPr>
              <a:t>Quantify creativity</a:t>
            </a:r>
          </a:p>
          <a:p>
            <a:pPr marL="342900" indent="-342900">
              <a:buFont typeface="Arial" panose="020B0604020202020204" pitchFamily="34" charset="0"/>
              <a:buChar char="•"/>
            </a:pPr>
            <a:r>
              <a:rPr lang="en" altLang="zh-CN" sz="2400" dirty="0">
                <a:solidFill>
                  <a:srgbClr val="000000"/>
                </a:solidFill>
                <a:latin typeface="Times New Roman"/>
                <a:cs typeface="Times New Roman"/>
              </a:rPr>
              <a:t>Build trust across domains</a:t>
            </a:r>
          </a:p>
          <a:p>
            <a:endParaRPr lang="en-US" altLang="zh-CN" sz="2400" dirty="0">
              <a:solidFill>
                <a:srgbClr val="000000"/>
              </a:solidFill>
              <a:latin typeface="Times New Roman"/>
              <a:cs typeface="Times New Roman"/>
            </a:endParaRPr>
          </a:p>
          <a:p>
            <a:r>
              <a:rPr lang="en" altLang="zh-CN" sz="2800" dirty="0">
                <a:solidFill>
                  <a:srgbClr val="000000"/>
                </a:solidFill>
                <a:latin typeface="Times New Roman"/>
                <a:cs typeface="Times New Roman"/>
              </a:rPr>
              <a:t>The Game - Changing Solution</a:t>
            </a:r>
            <a:r>
              <a:rPr lang="zh-CN" altLang="en-US" sz="2800" dirty="0">
                <a:solidFill>
                  <a:srgbClr val="000000"/>
                </a:solidFill>
                <a:latin typeface="Times New Roman"/>
                <a:cs typeface="Times New Roman"/>
              </a:rPr>
              <a:t> </a:t>
            </a:r>
            <a:endParaRPr lang="en" altLang="zh-CN" sz="2800" dirty="0">
              <a:solidFill>
                <a:srgbClr val="000000"/>
              </a:solidFill>
              <a:latin typeface="Times New Roman"/>
              <a:cs typeface="Times New Roman"/>
            </a:endParaRPr>
          </a:p>
          <a:p>
            <a:pPr marL="342900" indent="-342900">
              <a:buFont typeface="Arial" panose="020B0604020202020204" pitchFamily="34" charset="0"/>
              <a:buChar char="•"/>
            </a:pPr>
            <a:r>
              <a:rPr lang="en" altLang="zh-CN" sz="2400" dirty="0">
                <a:solidFill>
                  <a:srgbClr val="000000"/>
                </a:solidFill>
                <a:latin typeface="Times New Roman"/>
                <a:cs typeface="Times New Roman"/>
              </a:rPr>
              <a:t>Metaphor - ZKP Integration</a:t>
            </a:r>
            <a:endParaRPr lang="en-US" altLang="zh-CN" sz="2400" dirty="0">
              <a:solidFill>
                <a:srgbClr val="000000"/>
              </a:solidFill>
              <a:latin typeface="Times New Roman"/>
              <a:cs typeface="Times New Roman"/>
            </a:endParaRPr>
          </a:p>
          <a:p>
            <a:endParaRPr kumimoji="1" lang="en-US" altLang="zh-CN" sz="2400" dirty="0"/>
          </a:p>
          <a:p>
            <a:endParaRPr kumimoji="1" lang="zh-CN" altLang="en-US" sz="2400" dirty="0"/>
          </a:p>
        </p:txBody>
      </p:sp>
      <p:pic>
        <p:nvPicPr>
          <p:cNvPr id="5" name="图片 4">
            <a:extLst>
              <a:ext uri="{FF2B5EF4-FFF2-40B4-BE49-F238E27FC236}">
                <a16:creationId xmlns:a16="http://schemas.microsoft.com/office/drawing/2014/main" id="{5F6FDB5C-E13F-A5DC-0A8B-853F3F09FB92}"/>
              </a:ext>
            </a:extLst>
          </p:cNvPr>
          <p:cNvPicPr>
            <a:picLocks noChangeAspect="1"/>
          </p:cNvPicPr>
          <p:nvPr/>
        </p:nvPicPr>
        <p:blipFill>
          <a:blip r:embed="rId3"/>
          <a:stretch>
            <a:fillRect/>
          </a:stretch>
        </p:blipFill>
        <p:spPr>
          <a:xfrm>
            <a:off x="9570785" y="1822089"/>
            <a:ext cx="8280366" cy="4024660"/>
          </a:xfrm>
          <a:prstGeom prst="rect">
            <a:avLst/>
          </a:prstGeom>
        </p:spPr>
      </p:pic>
      <p:pic>
        <p:nvPicPr>
          <p:cNvPr id="6" name="图片 5">
            <a:extLst>
              <a:ext uri="{FF2B5EF4-FFF2-40B4-BE49-F238E27FC236}">
                <a16:creationId xmlns:a16="http://schemas.microsoft.com/office/drawing/2014/main" id="{BD35C0D5-3C25-F4BD-8D19-F81AA3B7E067}"/>
              </a:ext>
            </a:extLst>
          </p:cNvPr>
          <p:cNvPicPr>
            <a:picLocks noChangeAspect="1"/>
          </p:cNvPicPr>
          <p:nvPr/>
        </p:nvPicPr>
        <p:blipFill>
          <a:blip r:embed="rId4"/>
          <a:stretch>
            <a:fillRect/>
          </a:stretch>
        </p:blipFill>
        <p:spPr>
          <a:xfrm>
            <a:off x="13675700" y="4853939"/>
            <a:ext cx="3723300" cy="4964400"/>
          </a:xfrm>
          <a:prstGeom prst="rect">
            <a:avLst/>
          </a:prstGeom>
        </p:spPr>
      </p:pic>
      <p:pic>
        <p:nvPicPr>
          <p:cNvPr id="7" name="图片 6">
            <a:extLst>
              <a:ext uri="{FF2B5EF4-FFF2-40B4-BE49-F238E27FC236}">
                <a16:creationId xmlns:a16="http://schemas.microsoft.com/office/drawing/2014/main" id="{5AFC05EB-9A95-E9DC-CDCD-48F0C7E4BE19}"/>
              </a:ext>
            </a:extLst>
          </p:cNvPr>
          <p:cNvPicPr>
            <a:picLocks noChangeAspect="1"/>
          </p:cNvPicPr>
          <p:nvPr/>
        </p:nvPicPr>
        <p:blipFill>
          <a:blip r:embed="rId5"/>
          <a:stretch>
            <a:fillRect/>
          </a:stretch>
        </p:blipFill>
        <p:spPr>
          <a:xfrm>
            <a:off x="9716654" y="5808649"/>
            <a:ext cx="3994314" cy="2991820"/>
          </a:xfrm>
          <a:prstGeom prst="rect">
            <a:avLst/>
          </a:prstGeom>
        </p:spPr>
      </p:pic>
    </p:spTree>
    <p:extLst>
      <p:ext uri="{BB962C8B-B14F-4D97-AF65-F5344CB8AC3E}">
        <p14:creationId xmlns:p14="http://schemas.microsoft.com/office/powerpoint/2010/main" val="3101737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EE6794-721B-0454-2BC9-2BE01A247515}"/>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E62A430-EC99-1A15-D163-41F45A4008B0}"/>
              </a:ext>
            </a:extLst>
          </p:cNvPr>
          <p:cNvGrpSpPr/>
          <p:nvPr/>
        </p:nvGrpSpPr>
        <p:grpSpPr>
          <a:xfrm>
            <a:off x="0" y="0"/>
            <a:ext cx="18288000" cy="1680876"/>
            <a:chOff x="0" y="0"/>
            <a:chExt cx="4816593" cy="442700"/>
          </a:xfrm>
        </p:grpSpPr>
        <p:sp>
          <p:nvSpPr>
            <p:cNvPr id="3" name="Freeform 3">
              <a:extLst>
                <a:ext uri="{FF2B5EF4-FFF2-40B4-BE49-F238E27FC236}">
                  <a16:creationId xmlns:a16="http://schemas.microsoft.com/office/drawing/2014/main" id="{4CF21343-28D2-E23B-CCF9-0D34D43DEF57}"/>
                </a:ext>
              </a:extLst>
            </p:cNvPr>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a:extLst>
                <a:ext uri="{FF2B5EF4-FFF2-40B4-BE49-F238E27FC236}">
                  <a16:creationId xmlns:a16="http://schemas.microsoft.com/office/drawing/2014/main" id="{8537577D-C22E-B6F7-071B-A63CC4A1C1C9}"/>
                </a:ext>
              </a:extLst>
            </p:cNvPr>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A2C064CD-6328-5529-8A26-1910103CC912}"/>
              </a:ext>
            </a:extLst>
          </p:cNvPr>
          <p:cNvGrpSpPr/>
          <p:nvPr/>
        </p:nvGrpSpPr>
        <p:grpSpPr>
          <a:xfrm>
            <a:off x="1028700" y="2685648"/>
            <a:ext cx="16230600" cy="2978966"/>
            <a:chOff x="0" y="0"/>
            <a:chExt cx="21640800" cy="3971955"/>
          </a:xfrm>
        </p:grpSpPr>
        <p:sp>
          <p:nvSpPr>
            <p:cNvPr id="6" name="Freeform 6">
              <a:extLst>
                <a:ext uri="{FF2B5EF4-FFF2-40B4-BE49-F238E27FC236}">
                  <a16:creationId xmlns:a16="http://schemas.microsoft.com/office/drawing/2014/main" id="{A6B73E71-062F-4D19-15E4-7B2F4A256D61}"/>
                </a:ext>
              </a:extLst>
            </p:cNvPr>
            <p:cNvSpPr/>
            <p:nvPr/>
          </p:nvSpPr>
          <p:spPr>
            <a:xfrm>
              <a:off x="0" y="0"/>
              <a:ext cx="21640800" cy="1893570"/>
            </a:xfrm>
            <a:custGeom>
              <a:avLst/>
              <a:gdLst/>
              <a:ahLst/>
              <a:cxnLst/>
              <a:rect l="l" t="t" r="r" b="b"/>
              <a:pathLst>
                <a:path w="21640800" h="1893570">
                  <a:moveTo>
                    <a:pt x="0" y="0"/>
                  </a:moveTo>
                  <a:lnTo>
                    <a:pt x="21640800" y="0"/>
                  </a:lnTo>
                  <a:lnTo>
                    <a:pt x="21640800" y="1893570"/>
                  </a:lnTo>
                  <a:lnTo>
                    <a:pt x="0" y="1893570"/>
                  </a:lnTo>
                  <a:lnTo>
                    <a:pt x="0" y="0"/>
                  </a:lnTo>
                  <a:close/>
                </a:path>
              </a:pathLst>
            </a:custGeom>
            <a:blipFill>
              <a:blip r:embed="rId3"/>
              <a:stretch>
                <a:fillRect/>
              </a:stretch>
            </a:blipFill>
          </p:spPr>
        </p:sp>
        <p:sp>
          <p:nvSpPr>
            <p:cNvPr id="7" name="Freeform 7">
              <a:extLst>
                <a:ext uri="{FF2B5EF4-FFF2-40B4-BE49-F238E27FC236}">
                  <a16:creationId xmlns:a16="http://schemas.microsoft.com/office/drawing/2014/main" id="{9C430883-753A-F3D3-BA65-808D72B9FB88}"/>
                </a:ext>
              </a:extLst>
            </p:cNvPr>
            <p:cNvSpPr/>
            <p:nvPr/>
          </p:nvSpPr>
          <p:spPr>
            <a:xfrm>
              <a:off x="0" y="2294793"/>
              <a:ext cx="21640800" cy="1677162"/>
            </a:xfrm>
            <a:custGeom>
              <a:avLst/>
              <a:gdLst/>
              <a:ahLst/>
              <a:cxnLst/>
              <a:rect l="l" t="t" r="r" b="b"/>
              <a:pathLst>
                <a:path w="21640800" h="1677162">
                  <a:moveTo>
                    <a:pt x="0" y="0"/>
                  </a:moveTo>
                  <a:lnTo>
                    <a:pt x="21640800" y="0"/>
                  </a:lnTo>
                  <a:lnTo>
                    <a:pt x="21640800" y="1677162"/>
                  </a:lnTo>
                  <a:lnTo>
                    <a:pt x="0" y="1677162"/>
                  </a:lnTo>
                  <a:lnTo>
                    <a:pt x="0" y="0"/>
                  </a:lnTo>
                  <a:close/>
                </a:path>
              </a:pathLst>
            </a:custGeom>
            <a:blipFill>
              <a:blip r:embed="rId4"/>
              <a:stretch>
                <a:fillRect/>
              </a:stretch>
            </a:blipFill>
          </p:spPr>
        </p:sp>
      </p:grpSp>
      <p:sp>
        <p:nvSpPr>
          <p:cNvPr id="8" name="TextBox 8">
            <a:extLst>
              <a:ext uri="{FF2B5EF4-FFF2-40B4-BE49-F238E27FC236}">
                <a16:creationId xmlns:a16="http://schemas.microsoft.com/office/drawing/2014/main" id="{0B1ED589-307E-5D42-6539-3FBFCA225D9D}"/>
              </a:ext>
            </a:extLst>
          </p:cNvPr>
          <p:cNvSpPr txBox="1"/>
          <p:nvPr/>
        </p:nvSpPr>
        <p:spPr>
          <a:xfrm>
            <a:off x="1028700" y="430561"/>
            <a:ext cx="16230600" cy="677108"/>
          </a:xfrm>
          <a:prstGeom prst="rect">
            <a:avLst/>
          </a:prstGeom>
        </p:spPr>
        <p:txBody>
          <a:bodyPr lIns="0" tIns="0" rIns="0" bIns="0" rtlCol="0" anchor="t">
            <a:spAutoFit/>
          </a:bodyPr>
          <a:lstStyle/>
          <a:p>
            <a:r>
              <a:rPr lang="en-US" altLang="zh-CN" sz="4400" dirty="0">
                <a:solidFill>
                  <a:schemeClr val="bg1"/>
                </a:solidFill>
                <a:latin typeface="Times New Roman"/>
                <a:ea typeface="Times New Roman"/>
                <a:cs typeface="Times New Roman"/>
                <a:sym typeface="Times New Roman"/>
              </a:rPr>
              <a:t>Similarity between metaphor and ciphertext</a:t>
            </a:r>
          </a:p>
        </p:txBody>
      </p:sp>
      <p:sp>
        <p:nvSpPr>
          <p:cNvPr id="9" name="TextBox 9">
            <a:extLst>
              <a:ext uri="{FF2B5EF4-FFF2-40B4-BE49-F238E27FC236}">
                <a16:creationId xmlns:a16="http://schemas.microsoft.com/office/drawing/2014/main" id="{219EA204-27C2-A09C-6D62-84033384A77D}"/>
              </a:ext>
            </a:extLst>
          </p:cNvPr>
          <p:cNvSpPr txBox="1"/>
          <p:nvPr/>
        </p:nvSpPr>
        <p:spPr>
          <a:xfrm>
            <a:off x="1028700" y="1919001"/>
            <a:ext cx="16755687" cy="453390"/>
          </a:xfrm>
          <a:prstGeom prst="rect">
            <a:avLst/>
          </a:prstGeom>
        </p:spPr>
        <p:txBody>
          <a:bodyPr lIns="0" tIns="0" rIns="0" bIns="0" rtlCol="0" anchor="t">
            <a:spAutoFit/>
          </a:bodyPr>
          <a:lstStyle/>
          <a:p>
            <a:pPr algn="just">
              <a:lnSpc>
                <a:spcPts val="3359"/>
              </a:lnSpc>
            </a:pPr>
            <a:r>
              <a:rPr lang="en-US" sz="2400" dirty="0">
                <a:solidFill>
                  <a:srgbClr val="000000"/>
                </a:solidFill>
                <a:latin typeface="Times New Roman"/>
                <a:ea typeface="Times New Roman"/>
                <a:cs typeface="Times New Roman"/>
                <a:sym typeface="Times New Roman"/>
              </a:rPr>
              <a:t>Cryptography and metaphor share a three-stage information transformation structure of </a:t>
            </a:r>
            <a:r>
              <a:rPr lang="en-US" sz="2400" b="1" dirty="0">
                <a:solidFill>
                  <a:srgbClr val="000000"/>
                </a:solidFill>
                <a:latin typeface="Times New Roman Bold"/>
                <a:ea typeface="Times New Roman Bold"/>
                <a:cs typeface="Times New Roman Bold"/>
                <a:sym typeface="Times New Roman Bold"/>
              </a:rPr>
              <a:t>"plaintext - ciphertext - decryption":</a:t>
            </a:r>
          </a:p>
        </p:txBody>
      </p:sp>
      <p:sp>
        <p:nvSpPr>
          <p:cNvPr id="10" name="TextBox 10">
            <a:extLst>
              <a:ext uri="{FF2B5EF4-FFF2-40B4-BE49-F238E27FC236}">
                <a16:creationId xmlns:a16="http://schemas.microsoft.com/office/drawing/2014/main" id="{8453099F-B786-A911-61AB-5583E5BE0631}"/>
              </a:ext>
            </a:extLst>
          </p:cNvPr>
          <p:cNvSpPr txBox="1"/>
          <p:nvPr/>
        </p:nvSpPr>
        <p:spPr>
          <a:xfrm>
            <a:off x="6900736" y="6059535"/>
            <a:ext cx="10358564" cy="2967990"/>
          </a:xfrm>
          <a:prstGeom prst="rect">
            <a:avLst/>
          </a:prstGeom>
        </p:spPr>
        <p:txBody>
          <a:bodyPr lIns="0" tIns="0" rIns="0" bIns="0" rtlCol="0" anchor="t">
            <a:spAutoFit/>
          </a:bodyPr>
          <a:lstStyle/>
          <a:p>
            <a:pPr marL="518160" lvl="1" indent="-259080" algn="l">
              <a:lnSpc>
                <a:spcPts val="3359"/>
              </a:lnSpc>
              <a:buFont typeface="Arial"/>
              <a:buChar char="•"/>
            </a:pPr>
            <a:r>
              <a:rPr lang="en-US" sz="2400" dirty="0">
                <a:solidFill>
                  <a:srgbClr val="000000"/>
                </a:solidFill>
                <a:latin typeface="Times New Roman"/>
                <a:ea typeface="Times New Roman"/>
                <a:cs typeface="Times New Roman"/>
                <a:sym typeface="Times New Roman"/>
              </a:rPr>
              <a:t>Info Conversion：</a:t>
            </a:r>
          </a:p>
          <a:p>
            <a:pPr marL="1036320" lvl="2" indent="-345440" algn="l">
              <a:lnSpc>
                <a:spcPts val="3359"/>
              </a:lnSpc>
              <a:buFont typeface="Arial"/>
              <a:buChar char="⚬"/>
            </a:pPr>
            <a:r>
              <a:rPr lang="en-US" sz="2400" dirty="0">
                <a:solidFill>
                  <a:srgbClr val="000000"/>
                </a:solidFill>
                <a:latin typeface="Times New Roman"/>
                <a:ea typeface="Times New Roman"/>
                <a:cs typeface="Times New Roman"/>
                <a:sym typeface="Times New Roman"/>
              </a:rPr>
              <a:t>Plaintext - Metaphor </a:t>
            </a:r>
            <a:r>
              <a:rPr lang="en-US" sz="2400" dirty="0" err="1">
                <a:solidFill>
                  <a:srgbClr val="000000"/>
                </a:solidFill>
                <a:latin typeface="Times New Roman"/>
                <a:ea typeface="Times New Roman"/>
                <a:cs typeface="Times New Roman"/>
                <a:sym typeface="Times New Roman"/>
              </a:rPr>
              <a:t>Orig</a:t>
            </a:r>
            <a:r>
              <a:rPr lang="en-US" sz="2400" dirty="0">
                <a:solidFill>
                  <a:srgbClr val="000000"/>
                </a:solidFill>
                <a:latin typeface="Times New Roman"/>
                <a:ea typeface="Times New Roman"/>
                <a:cs typeface="Times New Roman"/>
                <a:sym typeface="Times New Roman"/>
              </a:rPr>
              <a:t> Semantics; </a:t>
            </a:r>
          </a:p>
          <a:p>
            <a:pPr marL="1036320" lvl="2" indent="-345440" algn="l">
              <a:lnSpc>
                <a:spcPts val="3359"/>
              </a:lnSpc>
              <a:buFont typeface="Arial"/>
              <a:buChar char="⚬"/>
            </a:pPr>
            <a:r>
              <a:rPr lang="en-US" sz="2400" dirty="0">
                <a:solidFill>
                  <a:srgbClr val="000000"/>
                </a:solidFill>
                <a:latin typeface="Times New Roman"/>
                <a:ea typeface="Times New Roman"/>
                <a:cs typeface="Times New Roman"/>
                <a:sym typeface="Times New Roman"/>
              </a:rPr>
              <a:t>Encrypt - Semantic Encode; </a:t>
            </a:r>
          </a:p>
          <a:p>
            <a:pPr marL="1036320" lvl="2" indent="-345440" algn="l">
              <a:lnSpc>
                <a:spcPts val="3359"/>
              </a:lnSpc>
              <a:buFont typeface="Arial"/>
              <a:buChar char="⚬"/>
            </a:pPr>
            <a:r>
              <a:rPr lang="en-US" sz="2400" dirty="0">
                <a:solidFill>
                  <a:srgbClr val="000000"/>
                </a:solidFill>
                <a:latin typeface="Times New Roman"/>
                <a:ea typeface="Times New Roman"/>
                <a:cs typeface="Times New Roman"/>
                <a:sym typeface="Times New Roman"/>
              </a:rPr>
              <a:t>Ciphertext - Metaphor Text; </a:t>
            </a:r>
          </a:p>
          <a:p>
            <a:pPr marL="1036320" lvl="2" indent="-345440" algn="l">
              <a:lnSpc>
                <a:spcPts val="3359"/>
              </a:lnSpc>
              <a:buFont typeface="Arial"/>
              <a:buChar char="⚬"/>
            </a:pPr>
            <a:r>
              <a:rPr lang="en-US" sz="2400" dirty="0">
                <a:solidFill>
                  <a:srgbClr val="000000"/>
                </a:solidFill>
                <a:latin typeface="Times New Roman"/>
                <a:ea typeface="Times New Roman"/>
                <a:cs typeface="Times New Roman"/>
                <a:sym typeface="Times New Roman"/>
              </a:rPr>
              <a:t>Decrypt - Semantic Decode</a:t>
            </a:r>
          </a:p>
          <a:p>
            <a:pPr marL="518160" lvl="1" indent="-259080" algn="l">
              <a:lnSpc>
                <a:spcPts val="3359"/>
              </a:lnSpc>
              <a:buFont typeface="Arial"/>
              <a:buChar char="•"/>
            </a:pPr>
            <a:r>
              <a:rPr lang="en-US" sz="2400" dirty="0" err="1">
                <a:solidFill>
                  <a:srgbClr val="000000"/>
                </a:solidFill>
                <a:latin typeface="Times New Roman"/>
                <a:ea typeface="Times New Roman"/>
                <a:cs typeface="Times New Roman"/>
                <a:sym typeface="Times New Roman"/>
              </a:rPr>
              <a:t>Uncertainty：Key</a:t>
            </a:r>
            <a:r>
              <a:rPr lang="en-US" sz="2400" dirty="0">
                <a:solidFill>
                  <a:srgbClr val="000000"/>
                </a:solidFill>
                <a:latin typeface="Times New Roman"/>
                <a:ea typeface="Times New Roman"/>
                <a:cs typeface="Times New Roman"/>
                <a:sym typeface="Times New Roman"/>
              </a:rPr>
              <a:t> Space Variability vs.  Interpretive Ambiguity</a:t>
            </a:r>
          </a:p>
          <a:p>
            <a:pPr marL="518160" lvl="1" indent="-259080" algn="l">
              <a:lnSpc>
                <a:spcPts val="3359"/>
              </a:lnSpc>
              <a:buFont typeface="Arial"/>
              <a:buChar char="•"/>
            </a:pPr>
            <a:r>
              <a:rPr lang="en-US" sz="2400" dirty="0">
                <a:solidFill>
                  <a:srgbClr val="000000"/>
                </a:solidFill>
                <a:latin typeface="Times New Roman"/>
                <a:ea typeface="Times New Roman"/>
                <a:cs typeface="Times New Roman"/>
                <a:sym typeface="Times New Roman"/>
              </a:rPr>
              <a:t>Domain </a:t>
            </a:r>
            <a:r>
              <a:rPr lang="en-US" sz="2400" dirty="0" err="1">
                <a:solidFill>
                  <a:srgbClr val="000000"/>
                </a:solidFill>
                <a:latin typeface="Times New Roman"/>
                <a:ea typeface="Times New Roman"/>
                <a:cs typeface="Times New Roman"/>
                <a:sym typeface="Times New Roman"/>
              </a:rPr>
              <a:t>Diff：Mathematical</a:t>
            </a:r>
            <a:r>
              <a:rPr lang="en-US" sz="2400" dirty="0">
                <a:solidFill>
                  <a:srgbClr val="000000"/>
                </a:solidFill>
                <a:latin typeface="Times New Roman"/>
                <a:ea typeface="Times New Roman"/>
                <a:cs typeface="Times New Roman"/>
                <a:sym typeface="Times New Roman"/>
              </a:rPr>
              <a:t> Operations vs. Cognitive - Linguistic Processes</a:t>
            </a:r>
          </a:p>
        </p:txBody>
      </p:sp>
      <p:sp>
        <p:nvSpPr>
          <p:cNvPr id="11" name="TextBox 11">
            <a:extLst>
              <a:ext uri="{FF2B5EF4-FFF2-40B4-BE49-F238E27FC236}">
                <a16:creationId xmlns:a16="http://schemas.microsoft.com/office/drawing/2014/main" id="{922653A5-3D5D-6789-2467-D7D6893A79DB}"/>
              </a:ext>
            </a:extLst>
          </p:cNvPr>
          <p:cNvSpPr txBox="1"/>
          <p:nvPr/>
        </p:nvSpPr>
        <p:spPr>
          <a:xfrm>
            <a:off x="1028700" y="6478635"/>
            <a:ext cx="6204199" cy="2129790"/>
          </a:xfrm>
          <a:prstGeom prst="rect">
            <a:avLst/>
          </a:prstGeom>
        </p:spPr>
        <p:txBody>
          <a:bodyPr lIns="0" tIns="0" rIns="0" bIns="0" rtlCol="0" anchor="t">
            <a:spAutoFit/>
          </a:bodyPr>
          <a:lstStyle/>
          <a:p>
            <a:pPr marL="518160" lvl="1" indent="-259080" algn="l">
              <a:lnSpc>
                <a:spcPts val="3359"/>
              </a:lnSpc>
              <a:buFont typeface="Arial"/>
              <a:buChar char="•"/>
            </a:pPr>
            <a:r>
              <a:rPr lang="en-US" sz="2400" dirty="0" err="1">
                <a:solidFill>
                  <a:srgbClr val="000000"/>
                </a:solidFill>
                <a:latin typeface="Times New Roman"/>
                <a:ea typeface="Times New Roman"/>
                <a:cs typeface="Times New Roman"/>
                <a:sym typeface="Times New Roman"/>
              </a:rPr>
              <a:t>Origin：</a:t>
            </a:r>
            <a:r>
              <a:rPr lang="en-US" sz="2400" dirty="0" err="1">
                <a:solidFill>
                  <a:srgbClr val="DA6220"/>
                </a:solidFill>
                <a:latin typeface="Times New Roman"/>
                <a:ea typeface="Times New Roman"/>
                <a:cs typeface="Times New Roman"/>
                <a:sym typeface="Times New Roman"/>
              </a:rPr>
              <a:t>Homesickness</a:t>
            </a:r>
            <a:endParaRPr lang="en-US" sz="2400" dirty="0">
              <a:solidFill>
                <a:srgbClr val="DA6220"/>
              </a:solidFill>
              <a:latin typeface="Times New Roman"/>
              <a:ea typeface="Times New Roman"/>
              <a:cs typeface="Times New Roman"/>
              <a:sym typeface="Times New Roman"/>
            </a:endParaRPr>
          </a:p>
          <a:p>
            <a:pPr marL="518160" lvl="1" indent="-259080" algn="l">
              <a:lnSpc>
                <a:spcPts val="3359"/>
              </a:lnSpc>
              <a:buFont typeface="Arial"/>
              <a:buChar char="•"/>
            </a:pPr>
            <a:r>
              <a:rPr lang="en-US" sz="2400" dirty="0" err="1">
                <a:solidFill>
                  <a:srgbClr val="000000"/>
                </a:solidFill>
                <a:latin typeface="Times New Roman"/>
                <a:ea typeface="Times New Roman"/>
                <a:cs typeface="Times New Roman"/>
                <a:sym typeface="Times New Roman"/>
              </a:rPr>
              <a:t>Encode：Via</a:t>
            </a:r>
            <a:r>
              <a:rPr lang="en-US" sz="2400" dirty="0">
                <a:solidFill>
                  <a:srgbClr val="000000"/>
                </a:solidFill>
                <a:latin typeface="Times New Roman"/>
                <a:ea typeface="Times New Roman"/>
                <a:cs typeface="Times New Roman"/>
                <a:sym typeface="Times New Roman"/>
              </a:rPr>
              <a:t> imagery/metaphor</a:t>
            </a:r>
          </a:p>
          <a:p>
            <a:pPr marL="518160" lvl="1" indent="-259080" algn="l">
              <a:lnSpc>
                <a:spcPts val="3359"/>
              </a:lnSpc>
              <a:buFont typeface="Arial"/>
              <a:buChar char="•"/>
            </a:pPr>
            <a:r>
              <a:rPr lang="en-US" sz="2400" dirty="0" err="1">
                <a:solidFill>
                  <a:srgbClr val="000000"/>
                </a:solidFill>
                <a:latin typeface="Times New Roman"/>
                <a:ea typeface="Times New Roman"/>
                <a:cs typeface="Times New Roman"/>
                <a:sym typeface="Times New Roman"/>
              </a:rPr>
              <a:t>Metaphor：</a:t>
            </a:r>
            <a:r>
              <a:rPr lang="en-US" sz="2400" dirty="0" err="1">
                <a:solidFill>
                  <a:srgbClr val="DA6220"/>
                </a:solidFill>
                <a:latin typeface="Times New Roman"/>
                <a:ea typeface="Times New Roman"/>
                <a:cs typeface="Times New Roman"/>
                <a:sym typeface="Times New Roman"/>
              </a:rPr>
              <a:t>Moon</a:t>
            </a:r>
            <a:r>
              <a:rPr lang="en-US" sz="2400" dirty="0">
                <a:solidFill>
                  <a:srgbClr val="DA6220"/>
                </a:solidFill>
                <a:latin typeface="Times New Roman"/>
                <a:ea typeface="Times New Roman"/>
                <a:cs typeface="Times New Roman"/>
                <a:sym typeface="Times New Roman"/>
              </a:rPr>
              <a:t> &amp; Longing</a:t>
            </a:r>
          </a:p>
          <a:p>
            <a:pPr marL="518160" lvl="1" indent="-259080" algn="l">
              <a:lnSpc>
                <a:spcPts val="3359"/>
              </a:lnSpc>
              <a:buFont typeface="Arial"/>
              <a:buChar char="•"/>
            </a:pPr>
            <a:r>
              <a:rPr lang="en-US" sz="2400" dirty="0" err="1">
                <a:solidFill>
                  <a:srgbClr val="000000"/>
                </a:solidFill>
                <a:latin typeface="Times New Roman"/>
                <a:ea typeface="Times New Roman"/>
                <a:cs typeface="Times New Roman"/>
                <a:sym typeface="Times New Roman"/>
              </a:rPr>
              <a:t>Decode：With</a:t>
            </a:r>
            <a:r>
              <a:rPr lang="en-US" sz="2400" dirty="0">
                <a:solidFill>
                  <a:srgbClr val="000000"/>
                </a:solidFill>
                <a:latin typeface="Times New Roman"/>
                <a:ea typeface="Times New Roman"/>
                <a:cs typeface="Times New Roman"/>
                <a:sym typeface="Times New Roman"/>
              </a:rPr>
              <a:t> context &amp; culture</a:t>
            </a:r>
          </a:p>
          <a:p>
            <a:pPr marL="518160" lvl="1" indent="-259080" algn="l">
              <a:lnSpc>
                <a:spcPts val="3359"/>
              </a:lnSpc>
              <a:buFont typeface="Arial"/>
              <a:buChar char="•"/>
            </a:pPr>
            <a:r>
              <a:rPr lang="en-US" sz="2400" dirty="0" err="1">
                <a:solidFill>
                  <a:srgbClr val="000000"/>
                </a:solidFill>
                <a:latin typeface="Times New Roman"/>
                <a:ea typeface="Times New Roman"/>
                <a:cs typeface="Times New Roman"/>
                <a:sym typeface="Times New Roman"/>
              </a:rPr>
              <a:t>Restore：Back</a:t>
            </a:r>
            <a:r>
              <a:rPr lang="en-US" sz="2400" dirty="0">
                <a:solidFill>
                  <a:srgbClr val="000000"/>
                </a:solidFill>
                <a:latin typeface="Times New Roman"/>
                <a:ea typeface="Times New Roman"/>
                <a:cs typeface="Times New Roman"/>
                <a:sym typeface="Times New Roman"/>
              </a:rPr>
              <a:t> to </a:t>
            </a:r>
            <a:r>
              <a:rPr lang="en-US" sz="2400" dirty="0">
                <a:solidFill>
                  <a:srgbClr val="DA6220"/>
                </a:solidFill>
                <a:latin typeface="Times New Roman"/>
                <a:ea typeface="Times New Roman"/>
                <a:cs typeface="Times New Roman"/>
                <a:sym typeface="Times New Roman"/>
              </a:rPr>
              <a:t>homesickness</a:t>
            </a:r>
          </a:p>
        </p:txBody>
      </p:sp>
    </p:spTree>
    <p:extLst>
      <p:ext uri="{BB962C8B-B14F-4D97-AF65-F5344CB8AC3E}">
        <p14:creationId xmlns:p14="http://schemas.microsoft.com/office/powerpoint/2010/main" val="2494113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680876"/>
            <a:chOff x="0" y="0"/>
            <a:chExt cx="4816593" cy="442700"/>
          </a:xfrm>
        </p:grpSpPr>
        <p:sp>
          <p:nvSpPr>
            <p:cNvPr id="3" name="Freeform 3"/>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0092258" y="2204720"/>
            <a:ext cx="7167042" cy="6925154"/>
          </a:xfrm>
          <a:custGeom>
            <a:avLst/>
            <a:gdLst/>
            <a:ahLst/>
            <a:cxnLst/>
            <a:rect l="l" t="t" r="r" b="b"/>
            <a:pathLst>
              <a:path w="7167042" h="6925154">
                <a:moveTo>
                  <a:pt x="0" y="0"/>
                </a:moveTo>
                <a:lnTo>
                  <a:pt x="7167042" y="0"/>
                </a:lnTo>
                <a:lnTo>
                  <a:pt x="7167042" y="6925154"/>
                </a:lnTo>
                <a:lnTo>
                  <a:pt x="0" y="6925154"/>
                </a:lnTo>
                <a:lnTo>
                  <a:pt x="0" y="0"/>
                </a:lnTo>
                <a:close/>
              </a:path>
            </a:pathLst>
          </a:custGeom>
          <a:blipFill>
            <a:blip r:embed="rId3"/>
            <a:stretch>
              <a:fillRect/>
            </a:stretch>
          </a:blipFill>
        </p:spPr>
      </p:sp>
      <p:sp>
        <p:nvSpPr>
          <p:cNvPr id="6" name="TextBox 6"/>
          <p:cNvSpPr txBox="1"/>
          <p:nvPr/>
        </p:nvSpPr>
        <p:spPr>
          <a:xfrm>
            <a:off x="1028700" y="430561"/>
            <a:ext cx="16230600" cy="840740"/>
          </a:xfrm>
          <a:prstGeom prst="rect">
            <a:avLst/>
          </a:prstGeom>
        </p:spPr>
        <p:txBody>
          <a:bodyPr lIns="0" tIns="0" rIns="0" bIns="0" rtlCol="0" anchor="t">
            <a:spAutoFit/>
          </a:bodyPr>
          <a:lstStyle/>
          <a:p>
            <a:pPr algn="l">
              <a:lnSpc>
                <a:spcPts val="6160"/>
              </a:lnSpc>
            </a:pPr>
            <a:r>
              <a:rPr lang="en-US" sz="4400" dirty="0">
                <a:solidFill>
                  <a:srgbClr val="FFFFFF"/>
                </a:solidFill>
                <a:latin typeface="Times New Roman"/>
                <a:ea typeface="Times New Roman"/>
                <a:cs typeface="Times New Roman"/>
                <a:sym typeface="Times New Roman"/>
              </a:rPr>
              <a:t>Zero-knowledge proofs (ZKP) &amp; metaphor</a:t>
            </a:r>
          </a:p>
        </p:txBody>
      </p:sp>
      <p:sp>
        <p:nvSpPr>
          <p:cNvPr id="7" name="TextBox 7"/>
          <p:cNvSpPr txBox="1"/>
          <p:nvPr/>
        </p:nvSpPr>
        <p:spPr>
          <a:xfrm>
            <a:off x="1028700" y="2090420"/>
            <a:ext cx="9063558" cy="4823436"/>
          </a:xfrm>
          <a:prstGeom prst="rect">
            <a:avLst/>
          </a:prstGeom>
        </p:spPr>
        <p:txBody>
          <a:bodyPr lIns="0" tIns="0" rIns="0" bIns="0" rtlCol="0" anchor="t">
            <a:spAutoFit/>
          </a:bodyPr>
          <a:lstStyle/>
          <a:p>
            <a:pPr algn="l">
              <a:lnSpc>
                <a:spcPts val="3919"/>
              </a:lnSpc>
            </a:pPr>
            <a:r>
              <a:rPr lang="en-US" sz="2799" dirty="0">
                <a:solidFill>
                  <a:srgbClr val="000000"/>
                </a:solidFill>
                <a:latin typeface="Times New Roman"/>
                <a:ea typeface="Times New Roman"/>
                <a:cs typeface="Times New Roman"/>
                <a:sym typeface="Times New Roman"/>
              </a:rPr>
              <a:t>Zero - Knowledge Proofs (ZKP) Basics</a:t>
            </a:r>
          </a:p>
          <a:p>
            <a:pPr marL="518160" lvl="1" indent="-259080" algn="l">
              <a:lnSpc>
                <a:spcPts val="3359"/>
              </a:lnSpc>
              <a:buFont typeface="Arial"/>
              <a:buChar char="•"/>
            </a:pPr>
            <a:r>
              <a:rPr lang="en-US" sz="2400" dirty="0">
                <a:solidFill>
                  <a:srgbClr val="000000"/>
                </a:solidFill>
                <a:latin typeface="Times New Roman"/>
                <a:ea typeface="Times New Roman"/>
                <a:cs typeface="Times New Roman"/>
                <a:sym typeface="Times New Roman"/>
              </a:rPr>
              <a:t>Definition: Do not disclose plaintext, only prove that 'I know' certain information.</a:t>
            </a:r>
          </a:p>
          <a:p>
            <a:pPr algn="l">
              <a:lnSpc>
                <a:spcPts val="3359"/>
              </a:lnSpc>
            </a:pPr>
            <a:endParaRPr lang="en-US" sz="2400" dirty="0">
              <a:solidFill>
                <a:srgbClr val="000000"/>
              </a:solidFill>
              <a:latin typeface="Times New Roman"/>
              <a:ea typeface="Times New Roman"/>
              <a:cs typeface="Times New Roman"/>
              <a:sym typeface="Times New Roman"/>
            </a:endParaRPr>
          </a:p>
          <a:p>
            <a:pPr marL="518160" lvl="1" indent="-259080" algn="l">
              <a:lnSpc>
                <a:spcPts val="3359"/>
              </a:lnSpc>
              <a:buFont typeface="Arial"/>
              <a:buChar char="•"/>
            </a:pPr>
            <a:r>
              <a:rPr lang="en-US" sz="2400" dirty="0">
                <a:solidFill>
                  <a:srgbClr val="000000"/>
                </a:solidFill>
                <a:latin typeface="Times New Roman"/>
                <a:ea typeface="Times New Roman"/>
                <a:cs typeface="Times New Roman"/>
                <a:sym typeface="Times New Roman"/>
              </a:rPr>
              <a:t>Key Elements:</a:t>
            </a:r>
          </a:p>
          <a:p>
            <a:pPr marL="1036320" lvl="2" indent="-345440" algn="l">
              <a:lnSpc>
                <a:spcPts val="3359"/>
              </a:lnSpc>
              <a:buFont typeface="Arial"/>
              <a:buChar char="⚬"/>
            </a:pPr>
            <a:r>
              <a:rPr lang="en-US" sz="2400" dirty="0">
                <a:solidFill>
                  <a:srgbClr val="000000"/>
                </a:solidFill>
                <a:latin typeface="Times New Roman"/>
                <a:ea typeface="Times New Roman"/>
                <a:cs typeface="Times New Roman"/>
                <a:sym typeface="Times New Roman"/>
              </a:rPr>
              <a:t>Prover generates proof</a:t>
            </a:r>
            <a:r>
              <a:rPr lang="en-US" sz="2400" dirty="0">
                <a:solidFill>
                  <a:srgbClr val="7B7B7B"/>
                </a:solidFill>
                <a:latin typeface="Times New Roman"/>
                <a:ea typeface="Times New Roman"/>
                <a:cs typeface="Times New Roman"/>
                <a:sym typeface="Times New Roman"/>
              </a:rPr>
              <a:t>(</a:t>
            </a:r>
            <a:r>
              <a:rPr lang="en-US" sz="2400" dirty="0" err="1">
                <a:solidFill>
                  <a:srgbClr val="7B7B7B"/>
                </a:solidFill>
                <a:latin typeface="Times New Roman"/>
                <a:ea typeface="Times New Roman"/>
                <a:cs typeface="Times New Roman"/>
                <a:sym typeface="Times New Roman"/>
              </a:rPr>
              <a:t>zk</a:t>
            </a:r>
            <a:r>
              <a:rPr lang="en-US" sz="2400" dirty="0">
                <a:solidFill>
                  <a:srgbClr val="7B7B7B"/>
                </a:solidFill>
                <a:latin typeface="Times New Roman"/>
                <a:ea typeface="Times New Roman"/>
                <a:cs typeface="Times New Roman"/>
                <a:sym typeface="Times New Roman"/>
              </a:rPr>
              <a:t>-SNARKs/R1CS circuits and polynomial commitments)</a:t>
            </a:r>
          </a:p>
          <a:p>
            <a:pPr marL="1036320" lvl="2" indent="-345440" algn="l">
              <a:lnSpc>
                <a:spcPts val="3359"/>
              </a:lnSpc>
              <a:buFont typeface="Arial"/>
              <a:buChar char="⚬"/>
            </a:pPr>
            <a:r>
              <a:rPr lang="en-US" sz="2400" dirty="0">
                <a:solidFill>
                  <a:srgbClr val="000000"/>
                </a:solidFill>
                <a:latin typeface="Times New Roman"/>
                <a:ea typeface="Times New Roman"/>
                <a:cs typeface="Times New Roman"/>
                <a:sym typeface="Times New Roman"/>
              </a:rPr>
              <a:t>The verifier checks whether the proof is valid</a:t>
            </a:r>
            <a:r>
              <a:rPr lang="en-US" sz="2400" dirty="0">
                <a:solidFill>
                  <a:srgbClr val="7B7B7B"/>
                </a:solidFill>
                <a:latin typeface="Times New Roman"/>
                <a:ea typeface="Times New Roman"/>
                <a:cs typeface="Times New Roman"/>
                <a:sym typeface="Times New Roman"/>
              </a:rPr>
              <a:t>(elliptic curve pairings and hash-based challenges)</a:t>
            </a:r>
          </a:p>
          <a:p>
            <a:pPr marL="1036320" lvl="2" indent="-345440" algn="l">
              <a:lnSpc>
                <a:spcPts val="3359"/>
              </a:lnSpc>
              <a:buFont typeface="Arial"/>
              <a:buChar char="⚬"/>
            </a:pPr>
            <a:r>
              <a:rPr lang="en-US" sz="2400" dirty="0">
                <a:solidFill>
                  <a:srgbClr val="000000"/>
                </a:solidFill>
                <a:latin typeface="Times New Roman"/>
                <a:ea typeface="Times New Roman"/>
                <a:cs typeface="Times New Roman"/>
                <a:sym typeface="Times New Roman"/>
              </a:rPr>
              <a:t>The information itself is not exposed</a:t>
            </a:r>
            <a:r>
              <a:rPr lang="en-US" sz="2400" dirty="0">
                <a:solidFill>
                  <a:srgbClr val="7B7B7B"/>
                </a:solidFill>
                <a:latin typeface="Times New Roman"/>
                <a:ea typeface="Times New Roman"/>
                <a:cs typeface="Times New Roman"/>
                <a:sym typeface="Times New Roman"/>
              </a:rPr>
              <a:t>(cryptographic commitments)</a:t>
            </a:r>
          </a:p>
        </p:txBody>
      </p:sp>
      <p:sp>
        <p:nvSpPr>
          <p:cNvPr id="8" name="TextBox 8"/>
          <p:cNvSpPr txBox="1"/>
          <p:nvPr/>
        </p:nvSpPr>
        <p:spPr>
          <a:xfrm>
            <a:off x="1028700" y="7457440"/>
            <a:ext cx="9063558" cy="1335302"/>
          </a:xfrm>
          <a:prstGeom prst="rect">
            <a:avLst/>
          </a:prstGeom>
        </p:spPr>
        <p:txBody>
          <a:bodyPr lIns="0" tIns="0" rIns="0" bIns="0" rtlCol="0" anchor="t">
            <a:spAutoFit/>
          </a:bodyPr>
          <a:lstStyle/>
          <a:p>
            <a:pPr algn="l">
              <a:lnSpc>
                <a:spcPts val="3919"/>
              </a:lnSpc>
            </a:pPr>
            <a:r>
              <a:rPr lang="en-US" sz="2799" dirty="0">
                <a:solidFill>
                  <a:srgbClr val="000000"/>
                </a:solidFill>
                <a:latin typeface="Times New Roman"/>
                <a:ea typeface="Times New Roman"/>
                <a:cs typeface="Times New Roman"/>
                <a:sym typeface="Times New Roman"/>
              </a:rPr>
              <a:t>ZKP in Metaphor: </a:t>
            </a:r>
          </a:p>
          <a:p>
            <a:pPr marL="1036320" lvl="2" indent="-345440" algn="l">
              <a:lnSpc>
                <a:spcPts val="3359"/>
              </a:lnSpc>
              <a:buFont typeface="Arial"/>
              <a:buChar char="⚬"/>
            </a:pPr>
            <a:r>
              <a:rPr lang="en-US" sz="2400" dirty="0">
                <a:solidFill>
                  <a:srgbClr val="000000"/>
                </a:solidFill>
                <a:latin typeface="Times New Roman"/>
                <a:ea typeface="Times New Roman"/>
                <a:cs typeface="Times New Roman"/>
                <a:sym typeface="Times New Roman"/>
              </a:rPr>
              <a:t>Just as ZKP protects digital secrets, metaphors protect the original semantic meaning of a message.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680876"/>
            <a:chOff x="0" y="0"/>
            <a:chExt cx="4816593" cy="442700"/>
          </a:xfrm>
        </p:grpSpPr>
        <p:sp>
          <p:nvSpPr>
            <p:cNvPr id="3" name="Freeform 3"/>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028700" y="6580251"/>
            <a:ext cx="16230600" cy="2678049"/>
          </a:xfrm>
          <a:custGeom>
            <a:avLst/>
            <a:gdLst/>
            <a:ahLst/>
            <a:cxnLst/>
            <a:rect l="l" t="t" r="r" b="b"/>
            <a:pathLst>
              <a:path w="16230600" h="2678049">
                <a:moveTo>
                  <a:pt x="0" y="0"/>
                </a:moveTo>
                <a:lnTo>
                  <a:pt x="16230600" y="0"/>
                </a:lnTo>
                <a:lnTo>
                  <a:pt x="16230600" y="2678049"/>
                </a:lnTo>
                <a:lnTo>
                  <a:pt x="0" y="2678049"/>
                </a:lnTo>
                <a:lnTo>
                  <a:pt x="0" y="0"/>
                </a:lnTo>
                <a:close/>
              </a:path>
            </a:pathLst>
          </a:custGeom>
          <a:blipFill>
            <a:blip r:embed="rId3"/>
            <a:stretch>
              <a:fillRect/>
            </a:stretch>
          </a:blipFill>
        </p:spPr>
      </p:sp>
      <p:sp>
        <p:nvSpPr>
          <p:cNvPr id="6" name="Freeform 6"/>
          <p:cNvSpPr/>
          <p:nvPr/>
        </p:nvSpPr>
        <p:spPr>
          <a:xfrm>
            <a:off x="9434980" y="2498339"/>
            <a:ext cx="7824320" cy="3667650"/>
          </a:xfrm>
          <a:custGeom>
            <a:avLst/>
            <a:gdLst/>
            <a:ahLst/>
            <a:cxnLst/>
            <a:rect l="l" t="t" r="r" b="b"/>
            <a:pathLst>
              <a:path w="7824320" h="3667650">
                <a:moveTo>
                  <a:pt x="0" y="0"/>
                </a:moveTo>
                <a:lnTo>
                  <a:pt x="7824320" y="0"/>
                </a:lnTo>
                <a:lnTo>
                  <a:pt x="7824320" y="3667650"/>
                </a:lnTo>
                <a:lnTo>
                  <a:pt x="0" y="3667650"/>
                </a:lnTo>
                <a:lnTo>
                  <a:pt x="0" y="0"/>
                </a:lnTo>
                <a:close/>
              </a:path>
            </a:pathLst>
          </a:custGeom>
          <a:blipFill>
            <a:blip r:embed="rId4"/>
            <a:stretch>
              <a:fillRect/>
            </a:stretch>
          </a:blipFill>
        </p:spPr>
      </p:sp>
      <p:sp>
        <p:nvSpPr>
          <p:cNvPr id="7" name="TextBox 7"/>
          <p:cNvSpPr txBox="1"/>
          <p:nvPr/>
        </p:nvSpPr>
        <p:spPr>
          <a:xfrm>
            <a:off x="1028700" y="430561"/>
            <a:ext cx="16230600" cy="840740"/>
          </a:xfrm>
          <a:prstGeom prst="rect">
            <a:avLst/>
          </a:prstGeom>
        </p:spPr>
        <p:txBody>
          <a:bodyPr lIns="0" tIns="0" rIns="0" bIns="0" rtlCol="0" anchor="t">
            <a:spAutoFit/>
          </a:bodyPr>
          <a:lstStyle/>
          <a:p>
            <a:pPr algn="l">
              <a:lnSpc>
                <a:spcPts val="6160"/>
              </a:lnSpc>
            </a:pPr>
            <a:r>
              <a:rPr lang="en-US" sz="4400" dirty="0">
                <a:solidFill>
                  <a:srgbClr val="FFFFFF"/>
                </a:solidFill>
                <a:latin typeface="Times New Roman"/>
                <a:ea typeface="Times New Roman"/>
                <a:cs typeface="Times New Roman"/>
                <a:sym typeface="Times New Roman"/>
              </a:rPr>
              <a:t>An example of </a:t>
            </a:r>
            <a:r>
              <a:rPr lang="en-US" sz="4400" i="1" dirty="0">
                <a:solidFill>
                  <a:srgbClr val="FFFFFF"/>
                </a:solidFill>
                <a:latin typeface="Times New Roman Italics"/>
                <a:ea typeface="Times New Roman Italics"/>
                <a:cs typeface="Times New Roman Italics"/>
                <a:sym typeface="Times New Roman Italics"/>
              </a:rPr>
              <a:t>Dream of the Red Chamber</a:t>
            </a:r>
          </a:p>
        </p:txBody>
      </p:sp>
      <p:sp>
        <p:nvSpPr>
          <p:cNvPr id="8" name="TextBox 8"/>
          <p:cNvSpPr txBox="1"/>
          <p:nvPr/>
        </p:nvSpPr>
        <p:spPr>
          <a:xfrm>
            <a:off x="1028700" y="2205262"/>
            <a:ext cx="7873512" cy="3887283"/>
          </a:xfrm>
          <a:prstGeom prst="rect">
            <a:avLst/>
          </a:prstGeom>
        </p:spPr>
        <p:txBody>
          <a:bodyPr lIns="0" tIns="0" rIns="0" bIns="0" rtlCol="0" anchor="t">
            <a:spAutoFit/>
          </a:bodyPr>
          <a:lstStyle/>
          <a:p>
            <a:pPr marL="518160" lvl="1" indent="-259080" algn="l">
              <a:lnSpc>
                <a:spcPts val="3359"/>
              </a:lnSpc>
              <a:buFont typeface="Arial"/>
              <a:buChar char="•"/>
            </a:pPr>
            <a:r>
              <a:rPr lang="en-US" sz="2400" dirty="0">
                <a:solidFill>
                  <a:srgbClr val="000000"/>
                </a:solidFill>
                <a:latin typeface="Times New Roman"/>
                <a:ea typeface="Times New Roman"/>
                <a:cs typeface="Times New Roman"/>
                <a:sym typeface="Times New Roman"/>
              </a:rPr>
              <a:t>The authorship of the last 40 chapters has been debated for centuries(</a:t>
            </a:r>
            <a:r>
              <a:rPr lang="en-US" sz="2400" dirty="0" err="1">
                <a:solidFill>
                  <a:srgbClr val="000000"/>
                </a:solidFill>
                <a:latin typeface="Times New Roman"/>
                <a:ea typeface="Times New Roman"/>
                <a:cs typeface="Times New Roman"/>
                <a:sym typeface="Times New Roman"/>
              </a:rPr>
              <a:t>Chenggao</a:t>
            </a:r>
            <a:r>
              <a:rPr lang="en-US" sz="2400" dirty="0">
                <a:solidFill>
                  <a:srgbClr val="000000"/>
                </a:solidFill>
                <a:latin typeface="Times New Roman"/>
                <a:ea typeface="Times New Roman"/>
                <a:cs typeface="Times New Roman"/>
                <a:sym typeface="Times New Roman"/>
              </a:rPr>
              <a:t> version VS </a:t>
            </a:r>
            <a:r>
              <a:rPr lang="en-US" sz="2400" dirty="0" err="1">
                <a:solidFill>
                  <a:srgbClr val="000000"/>
                </a:solidFill>
                <a:latin typeface="Times New Roman"/>
                <a:ea typeface="Times New Roman"/>
                <a:cs typeface="Times New Roman"/>
                <a:sym typeface="Times New Roman"/>
              </a:rPr>
              <a:t>Guiyou</a:t>
            </a:r>
            <a:r>
              <a:rPr lang="en-US" sz="2400" dirty="0">
                <a:solidFill>
                  <a:srgbClr val="000000"/>
                </a:solidFill>
                <a:latin typeface="Times New Roman"/>
                <a:ea typeface="Times New Roman"/>
                <a:cs typeface="Times New Roman"/>
                <a:sym typeface="Times New Roman"/>
              </a:rPr>
              <a:t> version).</a:t>
            </a:r>
          </a:p>
          <a:p>
            <a:pPr algn="l">
              <a:lnSpc>
                <a:spcPts val="3359"/>
              </a:lnSpc>
            </a:pPr>
            <a:endParaRPr lang="en-US" sz="2400" dirty="0">
              <a:solidFill>
                <a:srgbClr val="000000"/>
              </a:solidFill>
              <a:latin typeface="Times New Roman"/>
              <a:ea typeface="Times New Roman"/>
              <a:cs typeface="Times New Roman"/>
              <a:sym typeface="Times New Roman"/>
            </a:endParaRPr>
          </a:p>
          <a:p>
            <a:pPr marL="518160" lvl="1" indent="-259080" algn="l">
              <a:lnSpc>
                <a:spcPts val="3359"/>
              </a:lnSpc>
              <a:buFont typeface="Arial"/>
              <a:buChar char="•"/>
            </a:pPr>
            <a:r>
              <a:rPr lang="en-US" sz="2400" dirty="0">
                <a:solidFill>
                  <a:srgbClr val="000000"/>
                </a:solidFill>
                <a:latin typeface="Times New Roman"/>
                <a:ea typeface="Times New Roman"/>
                <a:cs typeface="Times New Roman"/>
                <a:sym typeface="Times New Roman"/>
              </a:rPr>
              <a:t>We hope to design a system that can </a:t>
            </a:r>
            <a:r>
              <a:rPr lang="en-US" sz="2400" b="1" dirty="0">
                <a:solidFill>
                  <a:srgbClr val="DA6220"/>
                </a:solidFill>
                <a:latin typeface="Times New Roman Bold"/>
                <a:ea typeface="Times New Roman Bold"/>
                <a:cs typeface="Times New Roman Bold"/>
                <a:sym typeface="Times New Roman Bold"/>
              </a:rPr>
              <a:t>both protect text privacy and verify logical authentication.</a:t>
            </a:r>
          </a:p>
          <a:p>
            <a:pPr algn="l">
              <a:lnSpc>
                <a:spcPts val="3359"/>
              </a:lnSpc>
            </a:pPr>
            <a:endParaRPr lang="en-US" sz="2400" b="1" dirty="0">
              <a:solidFill>
                <a:srgbClr val="DA6220"/>
              </a:solidFill>
              <a:latin typeface="Times New Roman Bold"/>
              <a:ea typeface="Times New Roman Bold"/>
              <a:cs typeface="Times New Roman Bold"/>
              <a:sym typeface="Times New Roman Bold"/>
            </a:endParaRPr>
          </a:p>
          <a:p>
            <a:pPr marL="518160" lvl="1" indent="-259080" algn="l">
              <a:lnSpc>
                <a:spcPts val="3359"/>
              </a:lnSpc>
              <a:buFont typeface="Arial"/>
              <a:buChar char="•"/>
            </a:pPr>
            <a:r>
              <a:rPr lang="en-US" sz="2400" dirty="0">
                <a:solidFill>
                  <a:srgbClr val="000000"/>
                </a:solidFill>
                <a:latin typeface="Times New Roman"/>
                <a:ea typeface="Times New Roman"/>
                <a:cs typeface="Times New Roman"/>
                <a:sym typeface="Times New Roman"/>
              </a:rPr>
              <a:t>Use NLP to extract text features and analyze the semantic consistency.</a:t>
            </a:r>
          </a:p>
          <a:p>
            <a:pPr marL="518160" lvl="1" indent="-259080" algn="l">
              <a:lnSpc>
                <a:spcPts val="3359"/>
              </a:lnSpc>
              <a:buFont typeface="Arial"/>
              <a:buChar char="•"/>
            </a:pPr>
            <a:r>
              <a:rPr lang="en-US" sz="2400" dirty="0">
                <a:solidFill>
                  <a:srgbClr val="000000"/>
                </a:solidFill>
                <a:latin typeface="Times New Roman"/>
                <a:ea typeface="Times New Roman"/>
                <a:cs typeface="Times New Roman"/>
                <a:sym typeface="Times New Roman"/>
              </a:rPr>
              <a:t>Use ZKP to implement privacy protection verification.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680876"/>
            <a:chOff x="0" y="0"/>
            <a:chExt cx="4816593" cy="442700"/>
          </a:xfrm>
        </p:grpSpPr>
        <p:sp>
          <p:nvSpPr>
            <p:cNvPr id="3" name="Freeform 3"/>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028700" y="2983731"/>
            <a:ext cx="5738930" cy="5724583"/>
          </a:xfrm>
          <a:custGeom>
            <a:avLst/>
            <a:gdLst/>
            <a:ahLst/>
            <a:cxnLst/>
            <a:rect l="l" t="t" r="r" b="b"/>
            <a:pathLst>
              <a:path w="5738930" h="5724583">
                <a:moveTo>
                  <a:pt x="0" y="0"/>
                </a:moveTo>
                <a:lnTo>
                  <a:pt x="5738930" y="0"/>
                </a:lnTo>
                <a:lnTo>
                  <a:pt x="5738930" y="5724583"/>
                </a:lnTo>
                <a:lnTo>
                  <a:pt x="0" y="5724583"/>
                </a:lnTo>
                <a:lnTo>
                  <a:pt x="0" y="0"/>
                </a:lnTo>
                <a:close/>
              </a:path>
            </a:pathLst>
          </a:custGeom>
          <a:blipFill>
            <a:blip r:embed="rId3"/>
            <a:stretch>
              <a:fillRect/>
            </a:stretch>
          </a:blipFill>
        </p:spPr>
      </p:sp>
      <p:sp>
        <p:nvSpPr>
          <p:cNvPr id="6" name="Freeform 6"/>
          <p:cNvSpPr/>
          <p:nvPr/>
        </p:nvSpPr>
        <p:spPr>
          <a:xfrm>
            <a:off x="7267842" y="2983731"/>
            <a:ext cx="5109980" cy="5724583"/>
          </a:xfrm>
          <a:custGeom>
            <a:avLst/>
            <a:gdLst/>
            <a:ahLst/>
            <a:cxnLst/>
            <a:rect l="l" t="t" r="r" b="b"/>
            <a:pathLst>
              <a:path w="5109980" h="5724583">
                <a:moveTo>
                  <a:pt x="0" y="0"/>
                </a:moveTo>
                <a:lnTo>
                  <a:pt x="5109980" y="0"/>
                </a:lnTo>
                <a:lnTo>
                  <a:pt x="5109980" y="5724583"/>
                </a:lnTo>
                <a:lnTo>
                  <a:pt x="0" y="5724583"/>
                </a:lnTo>
                <a:lnTo>
                  <a:pt x="0" y="0"/>
                </a:lnTo>
                <a:close/>
              </a:path>
            </a:pathLst>
          </a:custGeom>
          <a:blipFill>
            <a:blip r:embed="rId4"/>
            <a:stretch>
              <a:fillRect/>
            </a:stretch>
          </a:blipFill>
        </p:spPr>
      </p:sp>
      <p:sp>
        <p:nvSpPr>
          <p:cNvPr id="7" name="Freeform 7"/>
          <p:cNvSpPr/>
          <p:nvPr/>
        </p:nvSpPr>
        <p:spPr>
          <a:xfrm>
            <a:off x="12878035" y="5461769"/>
            <a:ext cx="4023416" cy="3246545"/>
          </a:xfrm>
          <a:custGeom>
            <a:avLst/>
            <a:gdLst/>
            <a:ahLst/>
            <a:cxnLst/>
            <a:rect l="l" t="t" r="r" b="b"/>
            <a:pathLst>
              <a:path w="4023416" h="3246545">
                <a:moveTo>
                  <a:pt x="0" y="0"/>
                </a:moveTo>
                <a:lnTo>
                  <a:pt x="4023416" y="0"/>
                </a:lnTo>
                <a:lnTo>
                  <a:pt x="4023416" y="3246545"/>
                </a:lnTo>
                <a:lnTo>
                  <a:pt x="0" y="3246545"/>
                </a:lnTo>
                <a:lnTo>
                  <a:pt x="0" y="0"/>
                </a:lnTo>
                <a:close/>
              </a:path>
            </a:pathLst>
          </a:custGeom>
          <a:blipFill>
            <a:blip r:embed="rId5"/>
            <a:stretch>
              <a:fillRect r="-87110"/>
            </a:stretch>
          </a:blipFill>
        </p:spPr>
      </p:sp>
      <p:sp>
        <p:nvSpPr>
          <p:cNvPr id="8" name="Freeform 8"/>
          <p:cNvSpPr/>
          <p:nvPr/>
        </p:nvSpPr>
        <p:spPr>
          <a:xfrm>
            <a:off x="11765436" y="2248072"/>
            <a:ext cx="5136015" cy="2895428"/>
          </a:xfrm>
          <a:custGeom>
            <a:avLst/>
            <a:gdLst/>
            <a:ahLst/>
            <a:cxnLst/>
            <a:rect l="l" t="t" r="r" b="b"/>
            <a:pathLst>
              <a:path w="5136015" h="2895428">
                <a:moveTo>
                  <a:pt x="0" y="0"/>
                </a:moveTo>
                <a:lnTo>
                  <a:pt x="5136015" y="0"/>
                </a:lnTo>
                <a:lnTo>
                  <a:pt x="5136015" y="2895428"/>
                </a:lnTo>
                <a:lnTo>
                  <a:pt x="0" y="2895428"/>
                </a:lnTo>
                <a:lnTo>
                  <a:pt x="0" y="0"/>
                </a:lnTo>
                <a:close/>
              </a:path>
            </a:pathLst>
          </a:custGeom>
          <a:blipFill>
            <a:blip r:embed="rId6"/>
            <a:stretch>
              <a:fillRect/>
            </a:stretch>
          </a:blipFill>
        </p:spPr>
      </p:sp>
      <p:sp>
        <p:nvSpPr>
          <p:cNvPr id="9" name="TextBox 9"/>
          <p:cNvSpPr txBox="1"/>
          <p:nvPr/>
        </p:nvSpPr>
        <p:spPr>
          <a:xfrm>
            <a:off x="1028700" y="2086139"/>
            <a:ext cx="11477860" cy="453390"/>
          </a:xfrm>
          <a:prstGeom prst="rect">
            <a:avLst/>
          </a:prstGeom>
        </p:spPr>
        <p:txBody>
          <a:bodyPr lIns="0" tIns="0" rIns="0" bIns="0" rtlCol="0" anchor="t">
            <a:spAutoFit/>
          </a:bodyPr>
          <a:lstStyle/>
          <a:p>
            <a:pPr algn="l">
              <a:lnSpc>
                <a:spcPts val="3359"/>
              </a:lnSpc>
            </a:pPr>
            <a:r>
              <a:rPr lang="en-US" sz="2400">
                <a:solidFill>
                  <a:srgbClr val="000000"/>
                </a:solidFill>
                <a:latin typeface="Times New Roman"/>
                <a:ea typeface="Times New Roman"/>
                <a:cs typeface="Times New Roman"/>
                <a:sym typeface="Times New Roman"/>
              </a:rPr>
              <a:t>e.g. The class metaphor/prophecy in "金簪雪里埋" - "gold hairpin buried in snow"</a:t>
            </a:r>
          </a:p>
        </p:txBody>
      </p:sp>
      <p:sp>
        <p:nvSpPr>
          <p:cNvPr id="10" name="TextBox 10"/>
          <p:cNvSpPr txBox="1"/>
          <p:nvPr/>
        </p:nvSpPr>
        <p:spPr>
          <a:xfrm>
            <a:off x="1028700" y="430561"/>
            <a:ext cx="16230600" cy="840740"/>
          </a:xfrm>
          <a:prstGeom prst="rect">
            <a:avLst/>
          </a:prstGeom>
        </p:spPr>
        <p:txBody>
          <a:bodyPr lIns="0" tIns="0" rIns="0" bIns="0" rtlCol="0" anchor="t">
            <a:spAutoFit/>
          </a:bodyPr>
          <a:lstStyle/>
          <a:p>
            <a:pPr algn="l">
              <a:lnSpc>
                <a:spcPts val="6160"/>
              </a:lnSpc>
            </a:pPr>
            <a:r>
              <a:rPr lang="en-US" sz="4400" dirty="0">
                <a:solidFill>
                  <a:srgbClr val="FFFFFF"/>
                </a:solidFill>
                <a:latin typeface="Times New Roman"/>
                <a:ea typeface="Times New Roman"/>
                <a:cs typeface="Times New Roman"/>
                <a:sym typeface="Times New Roman"/>
              </a:rPr>
              <a:t>Encryption of prophecies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680876"/>
            <a:chOff x="0" y="0"/>
            <a:chExt cx="4816593" cy="442700"/>
          </a:xfrm>
        </p:grpSpPr>
        <p:sp>
          <p:nvSpPr>
            <p:cNvPr id="3" name="Freeform 3"/>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2165123" y="2050511"/>
            <a:ext cx="4829218" cy="7207789"/>
          </a:xfrm>
          <a:custGeom>
            <a:avLst/>
            <a:gdLst/>
            <a:ahLst/>
            <a:cxnLst/>
            <a:rect l="l" t="t" r="r" b="b"/>
            <a:pathLst>
              <a:path w="4829218" h="7207789">
                <a:moveTo>
                  <a:pt x="0" y="0"/>
                </a:moveTo>
                <a:lnTo>
                  <a:pt x="4829218" y="0"/>
                </a:lnTo>
                <a:lnTo>
                  <a:pt x="4829218" y="7207789"/>
                </a:lnTo>
                <a:lnTo>
                  <a:pt x="0" y="7207789"/>
                </a:lnTo>
                <a:lnTo>
                  <a:pt x="0" y="0"/>
                </a:lnTo>
                <a:close/>
              </a:path>
            </a:pathLst>
          </a:custGeom>
          <a:blipFill>
            <a:blip r:embed="rId3"/>
            <a:stretch>
              <a:fillRect/>
            </a:stretch>
          </a:blipFill>
        </p:spPr>
      </p:sp>
      <p:sp>
        <p:nvSpPr>
          <p:cNvPr id="6" name="Freeform 6"/>
          <p:cNvSpPr/>
          <p:nvPr/>
        </p:nvSpPr>
        <p:spPr>
          <a:xfrm>
            <a:off x="6016864" y="2846167"/>
            <a:ext cx="5693191" cy="1458370"/>
          </a:xfrm>
          <a:custGeom>
            <a:avLst/>
            <a:gdLst/>
            <a:ahLst/>
            <a:cxnLst/>
            <a:rect l="l" t="t" r="r" b="b"/>
            <a:pathLst>
              <a:path w="5693191" h="1458370">
                <a:moveTo>
                  <a:pt x="0" y="0"/>
                </a:moveTo>
                <a:lnTo>
                  <a:pt x="5693191" y="0"/>
                </a:lnTo>
                <a:lnTo>
                  <a:pt x="5693191" y="1458370"/>
                </a:lnTo>
                <a:lnTo>
                  <a:pt x="0" y="1458370"/>
                </a:lnTo>
                <a:lnTo>
                  <a:pt x="0" y="0"/>
                </a:lnTo>
                <a:close/>
              </a:path>
            </a:pathLst>
          </a:custGeom>
          <a:blipFill>
            <a:blip r:embed="rId4"/>
            <a:stretch>
              <a:fillRect b="-251830"/>
            </a:stretch>
          </a:blipFill>
        </p:spPr>
      </p:sp>
      <p:sp>
        <p:nvSpPr>
          <p:cNvPr id="7" name="Freeform 7"/>
          <p:cNvSpPr/>
          <p:nvPr/>
        </p:nvSpPr>
        <p:spPr>
          <a:xfrm>
            <a:off x="6016864" y="7521877"/>
            <a:ext cx="5693191" cy="1736423"/>
          </a:xfrm>
          <a:custGeom>
            <a:avLst/>
            <a:gdLst/>
            <a:ahLst/>
            <a:cxnLst/>
            <a:rect l="l" t="t" r="r" b="b"/>
            <a:pathLst>
              <a:path w="5693191" h="1736423">
                <a:moveTo>
                  <a:pt x="0" y="0"/>
                </a:moveTo>
                <a:lnTo>
                  <a:pt x="5693191" y="0"/>
                </a:lnTo>
                <a:lnTo>
                  <a:pt x="5693191" y="1736423"/>
                </a:lnTo>
                <a:lnTo>
                  <a:pt x="0" y="1736423"/>
                </a:lnTo>
                <a:lnTo>
                  <a:pt x="0" y="0"/>
                </a:lnTo>
                <a:close/>
              </a:path>
            </a:pathLst>
          </a:custGeom>
          <a:blipFill>
            <a:blip r:embed="rId5"/>
            <a:stretch>
              <a:fillRect/>
            </a:stretch>
          </a:blipFill>
        </p:spPr>
      </p:sp>
      <p:sp>
        <p:nvSpPr>
          <p:cNvPr id="8" name="Freeform 8"/>
          <p:cNvSpPr/>
          <p:nvPr/>
        </p:nvSpPr>
        <p:spPr>
          <a:xfrm>
            <a:off x="6016864" y="4304537"/>
            <a:ext cx="5693191" cy="3217340"/>
          </a:xfrm>
          <a:custGeom>
            <a:avLst/>
            <a:gdLst/>
            <a:ahLst/>
            <a:cxnLst/>
            <a:rect l="l" t="t" r="r" b="b"/>
            <a:pathLst>
              <a:path w="5693191" h="3217340">
                <a:moveTo>
                  <a:pt x="0" y="0"/>
                </a:moveTo>
                <a:lnTo>
                  <a:pt x="5693191" y="0"/>
                </a:lnTo>
                <a:lnTo>
                  <a:pt x="5693191" y="3217340"/>
                </a:lnTo>
                <a:lnTo>
                  <a:pt x="0" y="3217340"/>
                </a:lnTo>
                <a:lnTo>
                  <a:pt x="0" y="0"/>
                </a:lnTo>
                <a:close/>
              </a:path>
            </a:pathLst>
          </a:custGeom>
          <a:blipFill>
            <a:blip r:embed="rId4"/>
            <a:stretch>
              <a:fillRect t="-59479"/>
            </a:stretch>
          </a:blipFill>
        </p:spPr>
      </p:sp>
      <p:sp>
        <p:nvSpPr>
          <p:cNvPr id="9" name="Freeform 9"/>
          <p:cNvSpPr/>
          <p:nvPr/>
        </p:nvSpPr>
        <p:spPr>
          <a:xfrm>
            <a:off x="1028700" y="3383487"/>
            <a:ext cx="4836959" cy="1760013"/>
          </a:xfrm>
          <a:custGeom>
            <a:avLst/>
            <a:gdLst/>
            <a:ahLst/>
            <a:cxnLst/>
            <a:rect l="l" t="t" r="r" b="b"/>
            <a:pathLst>
              <a:path w="4836959" h="1760013">
                <a:moveTo>
                  <a:pt x="0" y="0"/>
                </a:moveTo>
                <a:lnTo>
                  <a:pt x="4836959" y="0"/>
                </a:lnTo>
                <a:lnTo>
                  <a:pt x="4836959" y="1760013"/>
                </a:lnTo>
                <a:lnTo>
                  <a:pt x="0" y="1760013"/>
                </a:lnTo>
                <a:lnTo>
                  <a:pt x="0" y="0"/>
                </a:lnTo>
                <a:close/>
              </a:path>
            </a:pathLst>
          </a:custGeom>
          <a:blipFill>
            <a:blip r:embed="rId6"/>
            <a:stretch>
              <a:fillRect/>
            </a:stretch>
          </a:blipFill>
        </p:spPr>
      </p:sp>
      <p:sp>
        <p:nvSpPr>
          <p:cNvPr id="10" name="Freeform 10"/>
          <p:cNvSpPr/>
          <p:nvPr/>
        </p:nvSpPr>
        <p:spPr>
          <a:xfrm>
            <a:off x="1028700" y="5516806"/>
            <a:ext cx="4884002" cy="3490070"/>
          </a:xfrm>
          <a:custGeom>
            <a:avLst/>
            <a:gdLst/>
            <a:ahLst/>
            <a:cxnLst/>
            <a:rect l="l" t="t" r="r" b="b"/>
            <a:pathLst>
              <a:path w="4884002" h="3490070">
                <a:moveTo>
                  <a:pt x="0" y="0"/>
                </a:moveTo>
                <a:lnTo>
                  <a:pt x="4884002" y="0"/>
                </a:lnTo>
                <a:lnTo>
                  <a:pt x="4884002" y="3490070"/>
                </a:lnTo>
                <a:lnTo>
                  <a:pt x="0" y="3490070"/>
                </a:lnTo>
                <a:lnTo>
                  <a:pt x="0" y="0"/>
                </a:lnTo>
                <a:close/>
              </a:path>
            </a:pathLst>
          </a:custGeom>
          <a:blipFill>
            <a:blip r:embed="rId7"/>
            <a:stretch>
              <a:fillRect/>
            </a:stretch>
          </a:blipFill>
        </p:spPr>
      </p:sp>
      <p:sp>
        <p:nvSpPr>
          <p:cNvPr id="11" name="TextBox 11"/>
          <p:cNvSpPr txBox="1"/>
          <p:nvPr/>
        </p:nvSpPr>
        <p:spPr>
          <a:xfrm>
            <a:off x="1028700" y="430561"/>
            <a:ext cx="16230600" cy="840740"/>
          </a:xfrm>
          <a:prstGeom prst="rect">
            <a:avLst/>
          </a:prstGeom>
        </p:spPr>
        <p:txBody>
          <a:bodyPr lIns="0" tIns="0" rIns="0" bIns="0" rtlCol="0" anchor="t">
            <a:spAutoFit/>
          </a:bodyPr>
          <a:lstStyle/>
          <a:p>
            <a:pPr algn="l">
              <a:lnSpc>
                <a:spcPts val="6160"/>
              </a:lnSpc>
            </a:pPr>
            <a:r>
              <a:rPr lang="en-US" sz="4400" dirty="0">
                <a:solidFill>
                  <a:srgbClr val="FFFFFF"/>
                </a:solidFill>
                <a:latin typeface="Times New Roman"/>
                <a:ea typeface="Times New Roman"/>
                <a:cs typeface="Times New Roman"/>
                <a:sym typeface="Times New Roman"/>
              </a:rPr>
              <a:t>Decryption of prophecies</a:t>
            </a:r>
          </a:p>
        </p:txBody>
      </p:sp>
      <p:sp>
        <p:nvSpPr>
          <p:cNvPr id="12" name="TextBox 12"/>
          <p:cNvSpPr txBox="1"/>
          <p:nvPr/>
        </p:nvSpPr>
        <p:spPr>
          <a:xfrm>
            <a:off x="1028700" y="2071919"/>
            <a:ext cx="10528954" cy="538480"/>
          </a:xfrm>
          <a:prstGeom prst="rect">
            <a:avLst/>
          </a:prstGeom>
        </p:spPr>
        <p:txBody>
          <a:bodyPr lIns="0" tIns="0" rIns="0" bIns="0" rtlCol="0" anchor="t">
            <a:spAutoFit/>
          </a:bodyPr>
          <a:lstStyle/>
          <a:p>
            <a:pPr algn="l">
              <a:lnSpc>
                <a:spcPts val="3919"/>
              </a:lnSpc>
            </a:pPr>
            <a:r>
              <a:rPr lang="en-US" sz="2799">
                <a:solidFill>
                  <a:srgbClr val="000000"/>
                </a:solidFill>
                <a:latin typeface="Times New Roman"/>
                <a:ea typeface="Times New Roman"/>
                <a:cs typeface="Times New Roman"/>
                <a:sym typeface="Times New Roman"/>
              </a:rPr>
              <a:t>Expand the dataset to include all core prophecies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680876"/>
            <a:chOff x="0" y="0"/>
            <a:chExt cx="4816593" cy="442700"/>
          </a:xfrm>
        </p:grpSpPr>
        <p:sp>
          <p:nvSpPr>
            <p:cNvPr id="3" name="Freeform 3"/>
            <p:cNvSpPr/>
            <p:nvPr/>
          </p:nvSpPr>
          <p:spPr>
            <a:xfrm>
              <a:off x="0" y="0"/>
              <a:ext cx="4816592" cy="442700"/>
            </a:xfrm>
            <a:custGeom>
              <a:avLst/>
              <a:gdLst/>
              <a:ahLst/>
              <a:cxnLst/>
              <a:rect l="l" t="t" r="r" b="b"/>
              <a:pathLst>
                <a:path w="4816592" h="442700">
                  <a:moveTo>
                    <a:pt x="0" y="0"/>
                  </a:moveTo>
                  <a:lnTo>
                    <a:pt x="4816592" y="0"/>
                  </a:lnTo>
                  <a:lnTo>
                    <a:pt x="4816592" y="442700"/>
                  </a:lnTo>
                  <a:lnTo>
                    <a:pt x="0" y="442700"/>
                  </a:lnTo>
                  <a:close/>
                </a:path>
              </a:pathLst>
            </a:custGeom>
            <a:solidFill>
              <a:srgbClr val="004AAD"/>
            </a:solidFill>
          </p:spPr>
        </p:sp>
        <p:sp>
          <p:nvSpPr>
            <p:cNvPr id="4" name="TextBox 4"/>
            <p:cNvSpPr txBox="1"/>
            <p:nvPr/>
          </p:nvSpPr>
          <p:spPr>
            <a:xfrm>
              <a:off x="0" y="-47625"/>
              <a:ext cx="4816593" cy="49032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150936" y="2787386"/>
            <a:ext cx="9446172" cy="646981"/>
            <a:chOff x="0" y="0"/>
            <a:chExt cx="12594896" cy="862642"/>
          </a:xfrm>
        </p:grpSpPr>
        <p:sp>
          <p:nvSpPr>
            <p:cNvPr id="6" name="Freeform 6"/>
            <p:cNvSpPr/>
            <p:nvPr/>
          </p:nvSpPr>
          <p:spPr>
            <a:xfrm>
              <a:off x="0" y="0"/>
              <a:ext cx="12594896" cy="410128"/>
            </a:xfrm>
            <a:custGeom>
              <a:avLst/>
              <a:gdLst/>
              <a:ahLst/>
              <a:cxnLst/>
              <a:rect l="l" t="t" r="r" b="b"/>
              <a:pathLst>
                <a:path w="12594896" h="410128">
                  <a:moveTo>
                    <a:pt x="0" y="0"/>
                  </a:moveTo>
                  <a:lnTo>
                    <a:pt x="12594896" y="0"/>
                  </a:lnTo>
                  <a:lnTo>
                    <a:pt x="12594896" y="410128"/>
                  </a:lnTo>
                  <a:lnTo>
                    <a:pt x="0" y="410128"/>
                  </a:lnTo>
                  <a:lnTo>
                    <a:pt x="0" y="0"/>
                  </a:lnTo>
                  <a:close/>
                </a:path>
              </a:pathLst>
            </a:custGeom>
            <a:blipFill>
              <a:blip r:embed="rId3"/>
              <a:stretch>
                <a:fillRect l="-8273" t="-33040" b="-116336"/>
              </a:stretch>
            </a:blipFill>
          </p:spPr>
        </p:sp>
        <p:sp>
          <p:nvSpPr>
            <p:cNvPr id="7" name="Freeform 7"/>
            <p:cNvSpPr/>
            <p:nvPr/>
          </p:nvSpPr>
          <p:spPr>
            <a:xfrm>
              <a:off x="85668" y="410128"/>
              <a:ext cx="8624573" cy="452514"/>
            </a:xfrm>
            <a:custGeom>
              <a:avLst/>
              <a:gdLst/>
              <a:ahLst/>
              <a:cxnLst/>
              <a:rect l="l" t="t" r="r" b="b"/>
              <a:pathLst>
                <a:path w="8624573" h="452514">
                  <a:moveTo>
                    <a:pt x="0" y="0"/>
                  </a:moveTo>
                  <a:lnTo>
                    <a:pt x="8624573" y="0"/>
                  </a:lnTo>
                  <a:lnTo>
                    <a:pt x="8624573" y="452514"/>
                  </a:lnTo>
                  <a:lnTo>
                    <a:pt x="0" y="452514"/>
                  </a:lnTo>
                  <a:lnTo>
                    <a:pt x="0" y="0"/>
                  </a:lnTo>
                  <a:close/>
                </a:path>
              </a:pathLst>
            </a:custGeom>
            <a:blipFill>
              <a:blip r:embed="rId3"/>
              <a:stretch>
                <a:fillRect t="-126018" r="-58116"/>
              </a:stretch>
            </a:blipFill>
          </p:spPr>
        </p:sp>
      </p:grpSp>
      <p:sp>
        <p:nvSpPr>
          <p:cNvPr id="8" name="Freeform 8"/>
          <p:cNvSpPr/>
          <p:nvPr/>
        </p:nvSpPr>
        <p:spPr>
          <a:xfrm>
            <a:off x="1028700" y="5412325"/>
            <a:ext cx="5219813" cy="3429975"/>
          </a:xfrm>
          <a:custGeom>
            <a:avLst/>
            <a:gdLst/>
            <a:ahLst/>
            <a:cxnLst/>
            <a:rect l="l" t="t" r="r" b="b"/>
            <a:pathLst>
              <a:path w="5219813" h="3429975">
                <a:moveTo>
                  <a:pt x="0" y="0"/>
                </a:moveTo>
                <a:lnTo>
                  <a:pt x="5219813" y="0"/>
                </a:lnTo>
                <a:lnTo>
                  <a:pt x="5219813" y="3429975"/>
                </a:lnTo>
                <a:lnTo>
                  <a:pt x="0" y="3429975"/>
                </a:lnTo>
                <a:lnTo>
                  <a:pt x="0" y="0"/>
                </a:lnTo>
                <a:close/>
              </a:path>
            </a:pathLst>
          </a:custGeom>
          <a:blipFill>
            <a:blip r:embed="rId4"/>
            <a:stretch>
              <a:fillRect b="-1547"/>
            </a:stretch>
          </a:blipFill>
        </p:spPr>
      </p:sp>
      <p:sp>
        <p:nvSpPr>
          <p:cNvPr id="9" name="Freeform 9"/>
          <p:cNvSpPr/>
          <p:nvPr/>
        </p:nvSpPr>
        <p:spPr>
          <a:xfrm>
            <a:off x="5812904" y="5412325"/>
            <a:ext cx="4525411" cy="3429975"/>
          </a:xfrm>
          <a:custGeom>
            <a:avLst/>
            <a:gdLst/>
            <a:ahLst/>
            <a:cxnLst/>
            <a:rect l="l" t="t" r="r" b="b"/>
            <a:pathLst>
              <a:path w="4525411" h="3429975">
                <a:moveTo>
                  <a:pt x="0" y="0"/>
                </a:moveTo>
                <a:lnTo>
                  <a:pt x="4525411" y="0"/>
                </a:lnTo>
                <a:lnTo>
                  <a:pt x="4525411" y="3429975"/>
                </a:lnTo>
                <a:lnTo>
                  <a:pt x="0" y="3429975"/>
                </a:lnTo>
                <a:lnTo>
                  <a:pt x="0" y="0"/>
                </a:lnTo>
                <a:close/>
              </a:path>
            </a:pathLst>
          </a:custGeom>
          <a:blipFill>
            <a:blip r:embed="rId5"/>
            <a:stretch>
              <a:fillRect/>
            </a:stretch>
          </a:blipFill>
        </p:spPr>
      </p:sp>
      <p:sp>
        <p:nvSpPr>
          <p:cNvPr id="10" name="Freeform 10"/>
          <p:cNvSpPr/>
          <p:nvPr/>
        </p:nvSpPr>
        <p:spPr>
          <a:xfrm>
            <a:off x="11379214" y="2568311"/>
            <a:ext cx="7505365" cy="486429"/>
          </a:xfrm>
          <a:custGeom>
            <a:avLst/>
            <a:gdLst/>
            <a:ahLst/>
            <a:cxnLst/>
            <a:rect l="l" t="t" r="r" b="b"/>
            <a:pathLst>
              <a:path w="7505365" h="486429">
                <a:moveTo>
                  <a:pt x="0" y="0"/>
                </a:moveTo>
                <a:lnTo>
                  <a:pt x="7505365" y="0"/>
                </a:lnTo>
                <a:lnTo>
                  <a:pt x="7505365" y="486428"/>
                </a:lnTo>
                <a:lnTo>
                  <a:pt x="0" y="486428"/>
                </a:lnTo>
                <a:lnTo>
                  <a:pt x="0" y="0"/>
                </a:lnTo>
                <a:close/>
              </a:path>
            </a:pathLst>
          </a:custGeom>
          <a:blipFill>
            <a:blip r:embed="rId6"/>
            <a:stretch>
              <a:fillRect b="-733504"/>
            </a:stretch>
          </a:blipFill>
        </p:spPr>
      </p:sp>
      <p:sp>
        <p:nvSpPr>
          <p:cNvPr id="11" name="Freeform 11"/>
          <p:cNvSpPr/>
          <p:nvPr/>
        </p:nvSpPr>
        <p:spPr>
          <a:xfrm>
            <a:off x="11188374" y="3035035"/>
            <a:ext cx="5670999" cy="6147424"/>
          </a:xfrm>
          <a:custGeom>
            <a:avLst/>
            <a:gdLst/>
            <a:ahLst/>
            <a:cxnLst/>
            <a:rect l="l" t="t" r="r" b="b"/>
            <a:pathLst>
              <a:path w="5670999" h="6147424">
                <a:moveTo>
                  <a:pt x="0" y="0"/>
                </a:moveTo>
                <a:lnTo>
                  <a:pt x="5670998" y="0"/>
                </a:lnTo>
                <a:lnTo>
                  <a:pt x="5670998" y="6147424"/>
                </a:lnTo>
                <a:lnTo>
                  <a:pt x="0" y="6147424"/>
                </a:lnTo>
                <a:lnTo>
                  <a:pt x="0" y="0"/>
                </a:lnTo>
                <a:close/>
              </a:path>
            </a:pathLst>
          </a:custGeom>
          <a:blipFill>
            <a:blip r:embed="rId7"/>
            <a:stretch>
              <a:fillRect/>
            </a:stretch>
          </a:blipFill>
        </p:spPr>
      </p:sp>
      <p:sp>
        <p:nvSpPr>
          <p:cNvPr id="12" name="TextBox 12"/>
          <p:cNvSpPr txBox="1"/>
          <p:nvPr/>
        </p:nvSpPr>
        <p:spPr>
          <a:xfrm>
            <a:off x="1028700" y="2029830"/>
            <a:ext cx="8475287" cy="538480"/>
          </a:xfrm>
          <a:prstGeom prst="rect">
            <a:avLst/>
          </a:prstGeom>
        </p:spPr>
        <p:txBody>
          <a:bodyPr lIns="0" tIns="0" rIns="0" bIns="0" rtlCol="0" anchor="t">
            <a:spAutoFit/>
          </a:bodyPr>
          <a:lstStyle/>
          <a:p>
            <a:pPr algn="l">
              <a:lnSpc>
                <a:spcPts val="3919"/>
              </a:lnSpc>
            </a:pPr>
            <a:r>
              <a:rPr lang="en-US" sz="2799">
                <a:solidFill>
                  <a:srgbClr val="000000"/>
                </a:solidFill>
                <a:latin typeface="Times New Roman"/>
                <a:ea typeface="Times New Roman"/>
                <a:cs typeface="Times New Roman"/>
                <a:sym typeface="Times New Roman"/>
              </a:rPr>
              <a:t>Prophecy Ambiguity and Threshold Calculation</a:t>
            </a:r>
          </a:p>
        </p:txBody>
      </p:sp>
      <p:sp>
        <p:nvSpPr>
          <p:cNvPr id="13" name="TextBox 13"/>
          <p:cNvSpPr txBox="1"/>
          <p:nvPr/>
        </p:nvSpPr>
        <p:spPr>
          <a:xfrm>
            <a:off x="1028700" y="430561"/>
            <a:ext cx="16230600" cy="840740"/>
          </a:xfrm>
          <a:prstGeom prst="rect">
            <a:avLst/>
          </a:prstGeom>
        </p:spPr>
        <p:txBody>
          <a:bodyPr lIns="0" tIns="0" rIns="0" bIns="0" rtlCol="0" anchor="t">
            <a:spAutoFit/>
          </a:bodyPr>
          <a:lstStyle/>
          <a:p>
            <a:pPr algn="l">
              <a:lnSpc>
                <a:spcPts val="6160"/>
              </a:lnSpc>
            </a:pPr>
            <a:r>
              <a:rPr lang="en-US" sz="4400" dirty="0">
                <a:solidFill>
                  <a:srgbClr val="FFFFFF"/>
                </a:solidFill>
                <a:latin typeface="Times New Roman"/>
                <a:ea typeface="Times New Roman"/>
                <a:cs typeface="Times New Roman"/>
                <a:sym typeface="Times New Roman"/>
              </a:rPr>
              <a:t>Constraint system generation</a:t>
            </a:r>
          </a:p>
        </p:txBody>
      </p:sp>
      <p:sp>
        <p:nvSpPr>
          <p:cNvPr id="14" name="TextBox 14"/>
          <p:cNvSpPr txBox="1"/>
          <p:nvPr/>
        </p:nvSpPr>
        <p:spPr>
          <a:xfrm>
            <a:off x="1028700" y="3786792"/>
            <a:ext cx="9568408" cy="1381760"/>
          </a:xfrm>
          <a:prstGeom prst="rect">
            <a:avLst/>
          </a:prstGeom>
        </p:spPr>
        <p:txBody>
          <a:bodyPr lIns="0" tIns="0" rIns="0" bIns="0" rtlCol="0" anchor="t">
            <a:spAutoFit/>
          </a:bodyPr>
          <a:lstStyle/>
          <a:p>
            <a:pPr algn="l">
              <a:lnSpc>
                <a:spcPts val="3919"/>
              </a:lnSpc>
            </a:pPr>
            <a:r>
              <a:rPr lang="en-US" sz="2799">
                <a:solidFill>
                  <a:srgbClr val="000000"/>
                </a:solidFill>
                <a:latin typeface="Times New Roman"/>
                <a:ea typeface="Times New Roman"/>
                <a:cs typeface="Times New Roman"/>
                <a:sym typeface="Times New Roman"/>
              </a:rPr>
              <a:t>Based on each prophecy</a:t>
            </a:r>
          </a:p>
          <a:p>
            <a:pPr marL="518160" lvl="1" indent="-259080" algn="l">
              <a:lnSpc>
                <a:spcPts val="3359"/>
              </a:lnSpc>
              <a:buFont typeface="Arial"/>
              <a:buChar char="•"/>
            </a:pPr>
            <a:r>
              <a:rPr lang="en-US" sz="2400">
                <a:solidFill>
                  <a:srgbClr val="DA6220"/>
                </a:solidFill>
                <a:latin typeface="Times New Roman"/>
                <a:ea typeface="Times New Roman"/>
                <a:cs typeface="Times New Roman"/>
                <a:sym typeface="Times New Roman"/>
              </a:rPr>
              <a:t>dynamically</a:t>
            </a:r>
            <a:r>
              <a:rPr lang="en-US" sz="2400">
                <a:solidFill>
                  <a:srgbClr val="000000"/>
                </a:solidFill>
                <a:latin typeface="Times New Roman"/>
                <a:ea typeface="Times New Roman"/>
                <a:cs typeface="Times New Roman"/>
                <a:sym typeface="Times New Roman"/>
              </a:rPr>
              <a:t> generate its ambiguity data to determine the threshold</a:t>
            </a:r>
          </a:p>
          <a:p>
            <a:pPr marL="518160" lvl="1" indent="-259080" algn="l">
              <a:lnSpc>
                <a:spcPts val="3359"/>
              </a:lnSpc>
              <a:buFont typeface="Arial"/>
              <a:buChar char="•"/>
            </a:pPr>
            <a:r>
              <a:rPr lang="en-US" sz="2400">
                <a:solidFill>
                  <a:srgbClr val="000000"/>
                </a:solidFill>
                <a:latin typeface="Times New Roman"/>
                <a:ea typeface="Times New Roman"/>
                <a:cs typeface="Times New Roman"/>
                <a:sym typeface="Times New Roman"/>
              </a:rPr>
              <a:t>threshold = 0.7 + 0.2 * ambiguity</a:t>
            </a:r>
          </a:p>
        </p:txBody>
      </p:sp>
      <p:sp>
        <p:nvSpPr>
          <p:cNvPr id="15" name="TextBox 15"/>
          <p:cNvSpPr txBox="1"/>
          <p:nvPr/>
        </p:nvSpPr>
        <p:spPr>
          <a:xfrm>
            <a:off x="11188374" y="2029830"/>
            <a:ext cx="5145188" cy="538480"/>
          </a:xfrm>
          <a:prstGeom prst="rect">
            <a:avLst/>
          </a:prstGeom>
        </p:spPr>
        <p:txBody>
          <a:bodyPr lIns="0" tIns="0" rIns="0" bIns="0" rtlCol="0" anchor="t">
            <a:spAutoFit/>
          </a:bodyPr>
          <a:lstStyle/>
          <a:p>
            <a:pPr algn="ctr">
              <a:lnSpc>
                <a:spcPts val="3919"/>
              </a:lnSpc>
              <a:spcBef>
                <a:spcPct val="0"/>
              </a:spcBef>
            </a:pPr>
            <a:r>
              <a:rPr lang="en-US" sz="2799">
                <a:solidFill>
                  <a:srgbClr val="000000"/>
                </a:solidFill>
                <a:latin typeface="Times New Roman"/>
                <a:ea typeface="Times New Roman"/>
                <a:cs typeface="Times New Roman"/>
                <a:sym typeface="Times New Roman"/>
              </a:rPr>
              <a:t>Formulating R1CS Constraints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1639</TotalTime>
  <Words>1766</Words>
  <Application>Microsoft Macintosh PowerPoint</Application>
  <PresentationFormat>自定义</PresentationFormat>
  <Paragraphs>181</Paragraphs>
  <Slides>13</Slides>
  <Notes>12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13</vt:i4>
      </vt:variant>
    </vt:vector>
  </HeadingPairs>
  <TitlesOfParts>
    <vt:vector size="24" baseType="lpstr">
      <vt:lpstr>Times New Roman Italics</vt:lpstr>
      <vt:lpstr>Inter</vt:lpstr>
      <vt:lpstr>Calibri</vt:lpstr>
      <vt:lpstr>Times New Roman</vt:lpstr>
      <vt:lpstr>Arial</vt:lpstr>
      <vt:lpstr>KaTeX_AMS</vt:lpstr>
      <vt:lpstr>KaTeX_Math</vt:lpstr>
      <vt:lpstr>KaTeX_Main</vt:lpstr>
      <vt:lpstr>等线</vt:lpstr>
      <vt:lpstr>Times New Roman Bold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新增標題</dc:title>
  <cp:lastModifiedBy>MA25224</cp:lastModifiedBy>
  <cp:revision>3</cp:revision>
  <dcterms:created xsi:type="dcterms:W3CDTF">2006-08-16T00:00:00Z</dcterms:created>
  <dcterms:modified xsi:type="dcterms:W3CDTF">2025-04-25T16:57:38Z</dcterms:modified>
  <dc:identifier>DAGlOSuj928</dc:identifier>
</cp:coreProperties>
</file>

<file path=docProps/thumbnail.jpeg>
</file>